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502" r:id="rId2"/>
    <p:sldId id="503" r:id="rId3"/>
    <p:sldId id="483" r:id="rId4"/>
    <p:sldId id="484" r:id="rId5"/>
    <p:sldId id="486" r:id="rId6"/>
    <p:sldId id="480" r:id="rId7"/>
    <p:sldId id="487" r:id="rId8"/>
    <p:sldId id="488" r:id="rId9"/>
    <p:sldId id="489" r:id="rId10"/>
    <p:sldId id="490" r:id="rId11"/>
    <p:sldId id="491" r:id="rId12"/>
    <p:sldId id="492" r:id="rId13"/>
    <p:sldId id="493" r:id="rId14"/>
    <p:sldId id="494" r:id="rId15"/>
    <p:sldId id="495" r:id="rId16"/>
    <p:sldId id="496" r:id="rId17"/>
    <p:sldId id="497" r:id="rId18"/>
    <p:sldId id="498" r:id="rId19"/>
    <p:sldId id="499" r:id="rId20"/>
    <p:sldId id="500" r:id="rId21"/>
    <p:sldId id="501" r:id="rId22"/>
    <p:sldId id="482" r:id="rId23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61C5DD"/>
    <a:srgbClr val="4CA7D4"/>
    <a:srgbClr val="67ACD7"/>
    <a:srgbClr val="F25854"/>
    <a:srgbClr val="DBF5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 autoAdjust="0"/>
    <p:restoredTop sz="94599"/>
  </p:normalViewPr>
  <p:slideViewPr>
    <p:cSldViewPr snapToGrid="0">
      <p:cViewPr>
        <p:scale>
          <a:sx n="150" d="100"/>
          <a:sy n="150" d="100"/>
        </p:scale>
        <p:origin x="-528" y="-1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-3972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A2A9E-8426-40F3-B8DE-4E2DA292AF3A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5E875D-B8CF-4F45-A87F-55D84EF011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222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E875D-B8CF-4F45-A87F-55D84EF011A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210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E875D-B8CF-4F45-A87F-55D84EF011AD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313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E875D-B8CF-4F45-A87F-55D84EF011AD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3131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E875D-B8CF-4F45-A87F-55D84EF011AD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3131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E875D-B8CF-4F45-A87F-55D84EF011AD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3131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E875D-B8CF-4F45-A87F-55D84EF011AD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3131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E875D-B8CF-4F45-A87F-55D84EF011AD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3131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E875D-B8CF-4F45-A87F-55D84EF011AD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3131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E875D-B8CF-4F45-A87F-55D84EF011AD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313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E875D-B8CF-4F45-A87F-55D84EF011A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578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E875D-B8CF-4F45-A87F-55D84EF011A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313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E875D-B8CF-4F45-A87F-55D84EF011A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313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E875D-B8CF-4F45-A87F-55D84EF011A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313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E875D-B8CF-4F45-A87F-55D84EF011A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313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E875D-B8CF-4F45-A87F-55D84EF011A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313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E875D-B8CF-4F45-A87F-55D84EF011AD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313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E875D-B8CF-4F45-A87F-55D84EF011AD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313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DE62-CC80-469C-A6C3-8C4EFC66AC7E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F8931-3C7C-4E67-9977-2712E48C5E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267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DE62-CC80-469C-A6C3-8C4EFC66AC7E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F8931-3C7C-4E67-9977-2712E48C5E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837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DE62-CC80-469C-A6C3-8C4EFC66AC7E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F8931-3C7C-4E67-9977-2712E48C5E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876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DE62-CC80-469C-A6C3-8C4EFC66AC7E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F8931-3C7C-4E67-9977-2712E48C5E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1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DE62-CC80-469C-A6C3-8C4EFC66AC7E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F8931-3C7C-4E67-9977-2712E48C5E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378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DE62-CC80-469C-A6C3-8C4EFC66AC7E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F8931-3C7C-4E67-9977-2712E48C5E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230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DE62-CC80-469C-A6C3-8C4EFC66AC7E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F8931-3C7C-4E67-9977-2712E48C5E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023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DE62-CC80-469C-A6C3-8C4EFC66AC7E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F8931-3C7C-4E67-9977-2712E48C5E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424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DE62-CC80-469C-A6C3-8C4EFC66AC7E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F8931-3C7C-4E67-9977-2712E48C5E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976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DE62-CC80-469C-A6C3-8C4EFC66AC7E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F8931-3C7C-4E67-9977-2712E48C5E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614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DE62-CC80-469C-A6C3-8C4EFC66AC7E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F8931-3C7C-4E67-9977-2712E48C5E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056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DDE62-CC80-469C-A6C3-8C4EFC66AC7E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F8931-3C7C-4E67-9977-2712E48C5E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633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1324" y="1059582"/>
            <a:ext cx="8208912" cy="397031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ru-RU" sz="2800" dirty="0" smtClean="0">
                <a:latin typeface="Arial Narrow" pitchFamily="34" charset="0"/>
                <a:cs typeface="Arial" pitchFamily="34" charset="0"/>
              </a:rPr>
              <a:t>Методические рекомендации к размещению и наполнению разделов официальных сайтов республиканских органов исполнительной власти в информационно-телекоммуникационной сети «Интернет» по вопросам противодействия коррупции</a:t>
            </a:r>
            <a:endParaRPr lang="ru-RU" sz="2800" b="1" dirty="0" smtClean="0">
              <a:solidFill>
                <a:srgbClr val="887E4E"/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ru-RU" sz="2800" b="1" dirty="0" smtClean="0">
              <a:solidFill>
                <a:srgbClr val="887E4E"/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ru-RU" sz="2800" b="1" dirty="0">
              <a:solidFill>
                <a:srgbClr val="887E4E"/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ru-RU" sz="2800" b="1" dirty="0" smtClean="0">
              <a:solidFill>
                <a:srgbClr val="887E4E"/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ru-RU" sz="2800" b="1" dirty="0" smtClean="0">
              <a:solidFill>
                <a:srgbClr val="887E4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567560" y="3867894"/>
            <a:ext cx="8576440" cy="648072"/>
          </a:xfrm>
          <a:prstGeom prst="snip2Diag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   МИНИСТЕРСТВО </a:t>
            </a:r>
            <a:r>
              <a:rPr lang="ru-RU" dirty="0">
                <a:latin typeface="Arial" pitchFamily="34" charset="0"/>
                <a:cs typeface="Arial" pitchFamily="34" charset="0"/>
              </a:rPr>
              <a:t>ЮСТИЦИИ РЕСПУБЛИКИ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ТАТАРСТАН – 2025 год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123478"/>
            <a:ext cx="676875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12" name="Picture 4" descr="В России представили официальный логотип празднования 80-летия Победы в  Великой Отечественной войне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4" b="5917"/>
          <a:stretch/>
        </p:blipFill>
        <p:spPr bwMode="auto">
          <a:xfrm>
            <a:off x="8293472" y="1"/>
            <a:ext cx="724959" cy="98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16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636873" y="160337"/>
            <a:ext cx="5951351" cy="914399"/>
          </a:xfrm>
        </p:spPr>
        <p:txBody>
          <a:bodyPr>
            <a:noAutofit/>
          </a:bodyPr>
          <a:lstStyle/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5. Подраздел </a:t>
            </a:r>
            <a:r>
              <a:rPr lang="ru-RU" sz="1400" b="1" dirty="0" smtClean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400" b="1" dirty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о доходах, расходах, об имуществе </a:t>
            </a:r>
            <a:r>
              <a:rPr lang="ru-RU" sz="1400" b="1" dirty="0" smtClean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 smtClean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400" b="1" dirty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обязательствах имущественного характера лиц, замещающих должности государственной гражданской </a:t>
            </a:r>
            <a:r>
              <a:rPr lang="ru-RU" sz="1400" b="1" dirty="0" smtClean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(муниципальной) службы в органе</a:t>
            </a:r>
            <a:r>
              <a:rPr lang="ru-RU" sz="1400" b="1" dirty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 членов их </a:t>
            </a:r>
            <a:r>
              <a:rPr lang="ru-RU" sz="1400" b="1" dirty="0" smtClean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семей»</a:t>
            </a:r>
            <a:endParaRPr lang="ru-RU" sz="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04248" y="4761691"/>
            <a:ext cx="2133600" cy="273844"/>
          </a:xfrm>
        </p:spPr>
        <p:txBody>
          <a:bodyPr/>
          <a:lstStyle/>
          <a:p>
            <a:pPr>
              <a:defRPr/>
            </a:pPr>
            <a:fld id="{8E918D93-51EE-47D7-B4B5-22C9970D66D4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4" name="AutoShape 6" descr="https://sgnorilsk.ru/uploads/item/maxresdefault-25a135c8d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s://sgnorilsk.ru/uploads/item/maxresdefault-25a135c8d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https://sgnorilsk.ru/uploads/item/maxresdefault-25a135c8d5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3" descr="https://tvernews.ru/uploads/UWPnMozmte2aAQMqP2iKTrtQM3RPtH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15" descr="https://tvernews.ru/uploads/UWPnMozmte2aAQMqP2iKTrtQM3RPtH.p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7" descr="https://www.fresher.ru/manager_content/9-2017/rabota-v-dekrete-a-pochemu-by-i-da/4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9" descr="https://www.fresher.ru/manager_content/9-2017/rabota-v-dekrete-a-pochemu-by-i-da/4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" descr="https://pbs.twimg.com/media/EUl_P4FX0AA7qpP.jpg:large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6" descr="https://m.realnoevremya.ru/uploads/article/c6/8e/2918754925a52112.jp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6" descr="https://mail.tatar.ru/owa/service.svc/s/GetFileAttachment?id=AAMkAGJjOTJmMDkxLWMzMzUtNDg4NS1hZDFhLWI3NjVkYzc0ZjQxZABGAAAAAACqmLKkzCSlQoDua8RCgqjrBwB3pZLmEza0S4DdDqsASnogAAAAAAENAAB3pZLmEza0S4DdDqsASnogAAYV5qOPAAABEgAQAA37lRn5pPlMiAE5a8Koy3w%3D&amp;X-OWA-CANARY=jLDBqrwrqUanufdIXiilnt-DJucnstgIJMODgudj1nguSkqLhkHQlsfu_kqyRdGoBcP7_yN8z1g.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36873" y="43391"/>
            <a:ext cx="61278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  <p:sp>
        <p:nvSpPr>
          <p:cNvPr id="21" name="Заголовок 16"/>
          <p:cNvSpPr txBox="1">
            <a:spLocks/>
          </p:cNvSpPr>
          <p:nvPr/>
        </p:nvSpPr>
        <p:spPr>
          <a:xfrm>
            <a:off x="683568" y="2787774"/>
            <a:ext cx="8135689" cy="3060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В соответствии с подпунктом «ж» пункта 1 Указа Президента Российской Федерации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от 29 декабря 2022 года № 968 «Об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особенностях исполнения обязанностей, соблюдения ограничений и запретов в области противодействия коррупции некоторыми категориями граждан в период проведения специальной военной операции» размещение в информационно-телекоммуникационной сети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«Интернет»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на официальных сайтах органов и организаций сведений о доходах, расходах, об имуществе и обязательствах имущественного характера, представляемых в соответствии с Федеральным законом от 25 декабря 2008 г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№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273-ФЗ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«О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противодействии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коррупции»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и другими федеральными законами, и предоставление таких сведений общероссийским средствам массовой информации для опубликования не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осуществляются</a:t>
            </a:r>
            <a:endParaRPr lang="ru-RU" sz="1200" dirty="0"/>
          </a:p>
          <a:p>
            <a:pPr algn="just"/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012944" y="120353"/>
            <a:ext cx="1951543" cy="6495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 24.02.2022 актуализация </a:t>
            </a:r>
            <a:b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 требуется 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65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369928"/>
            <a:ext cx="5391015" cy="2723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727246" y="106958"/>
            <a:ext cx="5653733" cy="716358"/>
          </a:xfrm>
        </p:spPr>
        <p:txBody>
          <a:bodyPr>
            <a:noAutofit/>
          </a:bodyPr>
          <a:lstStyle/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6. Подраздел </a:t>
            </a:r>
            <a:r>
              <a:rPr lang="ru-RU" sz="1400" b="1" dirty="0" smtClean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«Комиссия </a:t>
            </a:r>
            <a:r>
              <a:rPr lang="ru-RU" sz="1400" b="1" dirty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руководителе государственного органа по противодействию </a:t>
            </a:r>
            <a:r>
              <a:rPr lang="ru-RU" sz="1400" b="1" dirty="0" smtClean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коррупции» (по координации работы по противодействию коррупции)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04248" y="4761691"/>
            <a:ext cx="2133600" cy="273844"/>
          </a:xfrm>
        </p:spPr>
        <p:txBody>
          <a:bodyPr/>
          <a:lstStyle/>
          <a:p>
            <a:pPr>
              <a:defRPr/>
            </a:pPr>
            <a:fld id="{8E918D93-51EE-47D7-B4B5-22C9970D66D4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4" name="AutoShape 6" descr="https://sgnorilsk.ru/uploads/item/maxresdefault-25a135c8d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s://sgnorilsk.ru/uploads/item/maxresdefault-25a135c8d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https://sgnorilsk.ru/uploads/item/maxresdefault-25a135c8d5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3" descr="https://tvernews.ru/uploads/UWPnMozmte2aAQMqP2iKTrtQM3RPtH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15" descr="https://tvernews.ru/uploads/UWPnMozmte2aAQMqP2iKTrtQM3RPtH.p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7" descr="https://www.fresher.ru/manager_content/9-2017/rabota-v-dekrete-a-pochemu-by-i-da/4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9" descr="https://www.fresher.ru/manager_content/9-2017/rabota-v-dekrete-a-pochemu-by-i-da/4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" descr="https://pbs.twimg.com/media/EUl_P4FX0AA7qpP.jpg:large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6" descr="https://m.realnoevremya.ru/uploads/article/c6/8e/2918754925a52112.jp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6" descr="https://mail.tatar.ru/owa/service.svc/s/GetFileAttachment?id=AAMkAGJjOTJmMDkxLWMzMzUtNDg4NS1hZDFhLWI3NjVkYzc0ZjQxZABGAAAAAACqmLKkzCSlQoDua8RCgqjrBwB3pZLmEza0S4DdDqsASnogAAAAAAENAAB3pZLmEza0S4DdDqsASnogAAYV5qOPAAABEgAQAA37lRn5pPlMiAE5a8Koy3w%3D&amp;X-OWA-CANARY=jLDBqrwrqUanufdIXiilnt-DJucnstgIJMODgudj1nguSkqLhkHQlsfu_kqyRdGoBcP7_yN8z1g.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75892" y="212668"/>
            <a:ext cx="61278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875090" y="117375"/>
            <a:ext cx="1999385" cy="6848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Требуется ежеквартальная актуализация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Стрелка вправо 31"/>
          <p:cNvSpPr/>
          <p:nvPr/>
        </p:nvSpPr>
        <p:spPr>
          <a:xfrm rot="2221668">
            <a:off x="3523793" y="3973229"/>
            <a:ext cx="432048" cy="366395"/>
          </a:xfrm>
          <a:prstGeom prst="rightArrow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2076208">
            <a:off x="3507366" y="4462223"/>
            <a:ext cx="432048" cy="366395"/>
          </a:xfrm>
          <a:prstGeom prst="rightArrow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 rot="8360461">
            <a:off x="6079375" y="3969848"/>
            <a:ext cx="432048" cy="366395"/>
          </a:xfrm>
          <a:prstGeom prst="rightArrow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 rot="8360461">
            <a:off x="7519534" y="3964421"/>
            <a:ext cx="432048" cy="366395"/>
          </a:xfrm>
          <a:prstGeom prst="rightArrow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Заголовок 16"/>
          <p:cNvSpPr txBox="1">
            <a:spLocks/>
          </p:cNvSpPr>
          <p:nvPr/>
        </p:nvSpPr>
        <p:spPr>
          <a:xfrm>
            <a:off x="606212" y="1373348"/>
            <a:ext cx="7681721" cy="7163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just">
              <a:buFont typeface="Wingdings" pitchFamily="2" charset="2"/>
              <a:buChar char="q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положение о комиссии</a:t>
            </a:r>
          </a:p>
          <a:p>
            <a:pPr marL="285750" indent="-285750" algn="just">
              <a:buFont typeface="Wingdings" pitchFamily="2" charset="2"/>
              <a:buChar char="q"/>
            </a:pPr>
            <a:endParaRPr lang="ru-RU" sz="5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план работы комиссии на год</a:t>
            </a:r>
          </a:p>
          <a:p>
            <a:pPr marL="285750" indent="-285750" algn="just">
              <a:buFont typeface="Wingdings" pitchFamily="2" charset="2"/>
              <a:buChar char="q"/>
            </a:pPr>
            <a:endParaRPr lang="ru-RU" sz="5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информацию о ежеквартально проведенных заседаниях комиссии и о принятых комиссией решениях</a:t>
            </a:r>
          </a:p>
          <a:p>
            <a:pPr marL="285750" indent="-285750" algn="just">
              <a:buFont typeface="Wingdings" pitchFamily="2" charset="2"/>
              <a:buChar char="q"/>
            </a:pPr>
            <a:endParaRPr lang="ru-RU" sz="5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актуальный состав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Заголовок 16"/>
          <p:cNvSpPr txBox="1">
            <a:spLocks/>
          </p:cNvSpPr>
          <p:nvPr/>
        </p:nvSpPr>
        <p:spPr>
          <a:xfrm>
            <a:off x="827584" y="771550"/>
            <a:ext cx="2629449" cy="3060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Должен содержать: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80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675893" y="152933"/>
            <a:ext cx="4904219" cy="716358"/>
          </a:xfrm>
        </p:spPr>
        <p:txBody>
          <a:bodyPr>
            <a:noAutofit/>
          </a:bodyPr>
          <a:lstStyle/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7. Подраздел </a:t>
            </a:r>
            <a:r>
              <a:rPr lang="ru-RU" sz="1400" b="1" dirty="0" smtClean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«Комиссия по соблюдению требований </a:t>
            </a:r>
            <a:br>
              <a:rPr lang="ru-RU" sz="1400" b="1" dirty="0" smtClean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служебному поведению государственных гражданских (муниципальных) служащих </a:t>
            </a:r>
            <a:br>
              <a:rPr lang="ru-RU" sz="1400" b="1" dirty="0" smtClean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урегулированию конфликта интересов»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04248" y="4761691"/>
            <a:ext cx="2133600" cy="273844"/>
          </a:xfrm>
        </p:spPr>
        <p:txBody>
          <a:bodyPr/>
          <a:lstStyle/>
          <a:p>
            <a:pPr>
              <a:defRPr/>
            </a:pPr>
            <a:fld id="{8E918D93-51EE-47D7-B4B5-22C9970D66D4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4" name="AutoShape 6" descr="https://sgnorilsk.ru/uploads/item/maxresdefault-25a135c8d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s://sgnorilsk.ru/uploads/item/maxresdefault-25a135c8d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https://sgnorilsk.ru/uploads/item/maxresdefault-25a135c8d5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3" descr="https://tvernews.ru/uploads/UWPnMozmte2aAQMqP2iKTrtQM3RPtH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15" descr="https://tvernews.ru/uploads/UWPnMozmte2aAQMqP2iKTrtQM3RPtH.p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7" descr="https://www.fresher.ru/manager_content/9-2017/rabota-v-dekrete-a-pochemu-by-i-da/4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9" descr="https://www.fresher.ru/manager_content/9-2017/rabota-v-dekrete-a-pochemu-by-i-da/4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" descr="https://pbs.twimg.com/media/EUl_P4FX0AA7qpP.jpg:large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6" descr="https://m.realnoevremya.ru/uploads/article/c6/8e/2918754925a52112.jp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6" descr="https://mail.tatar.ru/owa/service.svc/s/GetFileAttachment?id=AAMkAGJjOTJmMDkxLWMzMzUtNDg4NS1hZDFhLWI3NjVkYzc0ZjQxZABGAAAAAACqmLKkzCSlQoDua8RCgqjrBwB3pZLmEza0S4DdDqsASnogAAAAAAENAAB3pZLmEza0S4DdDqsASnogAAYV5qOPAAABEgAQAA37lRn5pPlMiAE5a8Koy3w%3D&amp;X-OWA-CANARY=jLDBqrwrqUanufdIXiilnt-DJucnstgIJMODgudj1nguSkqLhkHQlsfu_kqyRdGoBcP7_yN8z1g.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87352" y="387067"/>
            <a:ext cx="61278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156176" y="78581"/>
            <a:ext cx="2736304" cy="107791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Требуется актуализация </a:t>
            </a:r>
            <a:b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 мере наступления события (проведение заседания, изменение законодательства, состава комиссии)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Заголовок 16"/>
          <p:cNvSpPr txBox="1">
            <a:spLocks/>
          </p:cNvSpPr>
          <p:nvPr/>
        </p:nvSpPr>
        <p:spPr>
          <a:xfrm>
            <a:off x="739576" y="1379537"/>
            <a:ext cx="6399113" cy="29364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 algn="just">
              <a:buFont typeface="Wingdings" pitchFamily="2" charset="2"/>
              <a:buChar char="q"/>
            </a:pPr>
            <a:r>
              <a:rPr lang="ru-RU" sz="1100" dirty="0">
                <a:latin typeface="Arial" pitchFamily="34" charset="0"/>
                <a:cs typeface="Arial" pitchFamily="34" charset="0"/>
              </a:rPr>
              <a:t>положение о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комиссии</a:t>
            </a:r>
          </a:p>
          <a:p>
            <a:pPr marL="171450" indent="-171450" algn="just">
              <a:buFont typeface="Wingdings" pitchFamily="2" charset="2"/>
              <a:buChar char="q"/>
            </a:pPr>
            <a:endParaRPr lang="ru-RU" sz="500" dirty="0"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Wingdings" pitchFamily="2" charset="2"/>
              <a:buChar char="q"/>
            </a:pPr>
            <a:r>
              <a:rPr lang="ru-RU" sz="1100" dirty="0">
                <a:latin typeface="Arial" pitchFamily="34" charset="0"/>
                <a:cs typeface="Arial" pitchFamily="34" charset="0"/>
              </a:rPr>
              <a:t>план работы комиссии на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год</a:t>
            </a:r>
          </a:p>
          <a:p>
            <a:pPr marL="171450" indent="-171450" algn="just">
              <a:buFont typeface="Wingdings" pitchFamily="2" charset="2"/>
              <a:buChar char="q"/>
            </a:pPr>
            <a:endParaRPr lang="ru-RU" sz="500" dirty="0"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Wingdings" pitchFamily="2" charset="2"/>
              <a:buChar char="q"/>
            </a:pPr>
            <a:r>
              <a:rPr lang="ru-RU" sz="1100" dirty="0">
                <a:latin typeface="Arial" pitchFamily="34" charset="0"/>
                <a:cs typeface="Arial" pitchFamily="34" charset="0"/>
              </a:rPr>
              <a:t>информацию о проведенных заседаниях комиссии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и о принятых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комиссией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решениях</a:t>
            </a:r>
          </a:p>
          <a:p>
            <a:pPr marL="171450" indent="-171450" algn="just">
              <a:buFont typeface="Wingdings" pitchFamily="2" charset="2"/>
              <a:buChar char="q"/>
            </a:pPr>
            <a:endParaRPr lang="ru-RU" sz="500" dirty="0"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Wingdings" pitchFamily="2" charset="2"/>
              <a:buChar char="q"/>
            </a:pPr>
            <a:r>
              <a:rPr lang="ru-RU" sz="1100" dirty="0">
                <a:latin typeface="Arial" pitchFamily="34" charset="0"/>
                <a:cs typeface="Arial" pitchFamily="34" charset="0"/>
              </a:rPr>
              <a:t>ее актуальный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состав (состав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комиссии содержит фамилии и инициалы, занимаемые должности (для представителей научных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организаций, профессиональных образовательных организаций, образовательных организаций высшего образования и организаций дополнительного профессионального образования – с указанием места работы) </a:t>
            </a:r>
          </a:p>
          <a:p>
            <a:pPr algn="just"/>
            <a:endParaRPr lang="ru-RU" sz="1050" dirty="0" smtClean="0"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Wingdings" pitchFamily="2" charset="2"/>
              <a:buChar char="q"/>
            </a:pPr>
            <a:r>
              <a:rPr lang="ru-RU" sz="1100" dirty="0" smtClean="0">
                <a:latin typeface="Arial" pitchFamily="34" charset="0"/>
                <a:cs typeface="Arial" pitchFamily="34" charset="0"/>
              </a:rPr>
              <a:t>При размещении сведений о принятых комиссией решениях указываются основание для проведения заседания комиссии принятое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комиссией решение,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а также ключевые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детали рассмотренного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комиссией вопроса</a:t>
            </a:r>
          </a:p>
          <a:p>
            <a:pPr algn="just"/>
            <a:endParaRPr lang="ru-RU" sz="11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100" dirty="0">
                <a:latin typeface="Arial" pitchFamily="34" charset="0"/>
                <a:cs typeface="Arial" pitchFamily="34" charset="0"/>
              </a:rPr>
              <a:t/>
            </a:r>
            <a:br>
              <a:rPr lang="ru-RU" sz="1100" dirty="0">
                <a:latin typeface="Arial" pitchFamily="34" charset="0"/>
                <a:cs typeface="Arial" pitchFamily="34" charset="0"/>
              </a:rPr>
            </a:br>
            <a:endParaRPr lang="ru-RU" sz="1100" dirty="0"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Courier New" pitchFamily="49" charset="0"/>
              <a:buChar char="o"/>
            </a:pP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Заголовок 16"/>
          <p:cNvSpPr txBox="1">
            <a:spLocks/>
          </p:cNvSpPr>
          <p:nvPr/>
        </p:nvSpPr>
        <p:spPr>
          <a:xfrm>
            <a:off x="827584" y="1003448"/>
            <a:ext cx="1870993" cy="3060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Должен содержать: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91989" y="3879944"/>
            <a:ext cx="71447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Arial" pitchFamily="34" charset="0"/>
                <a:ea typeface="+mj-ea"/>
                <a:cs typeface="Arial" pitchFamily="34" charset="0"/>
              </a:rPr>
              <a:t>* Учитывая</a:t>
            </a:r>
            <a:r>
              <a:rPr lang="ru-RU" sz="1400" dirty="0">
                <a:latin typeface="Arial" pitchFamily="34" charset="0"/>
                <a:ea typeface="+mj-ea"/>
                <a:cs typeface="Arial" pitchFamily="34" charset="0"/>
              </a:rPr>
              <a:t>, что решения комиссии могут содержать персональные данные, в соответствии с Федеральным законом от 27 июля 2006 года № 152-ФЗ </a:t>
            </a:r>
            <a:r>
              <a:rPr lang="ru-RU" sz="1400" dirty="0" smtClean="0"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ru-RU" sz="1400" dirty="0" smtClean="0"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ea typeface="+mj-ea"/>
                <a:cs typeface="Arial" pitchFamily="34" charset="0"/>
              </a:rPr>
              <a:t>«</a:t>
            </a:r>
            <a:r>
              <a:rPr lang="ru-RU" sz="1400" dirty="0">
                <a:latin typeface="Arial" pitchFamily="34" charset="0"/>
                <a:ea typeface="+mj-ea"/>
                <a:cs typeface="Arial" pitchFamily="34" charset="0"/>
              </a:rPr>
              <a:t>О персональных данных» опубликование принятых комиссией решений осуществляется с обезличиванием таких данных</a:t>
            </a:r>
          </a:p>
        </p:txBody>
      </p:sp>
    </p:spTree>
    <p:extLst>
      <p:ext uri="{BB962C8B-B14F-4D97-AF65-F5344CB8AC3E}">
        <p14:creationId xmlns:p14="http://schemas.microsoft.com/office/powerpoint/2010/main" val="232161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1\Downloads\грмиглоттои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785" y="1250751"/>
            <a:ext cx="4395405" cy="353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735211" y="205979"/>
            <a:ext cx="4175249" cy="716358"/>
          </a:xfrm>
        </p:spPr>
        <p:txBody>
          <a:bodyPr>
            <a:noAutofit/>
          </a:bodyPr>
          <a:lstStyle/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8. Подраздел </a:t>
            </a:r>
            <a:r>
              <a:rPr lang="ru-RU" sz="1400" b="1" dirty="0" smtClean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«Ответственные лица </a:t>
            </a:r>
            <a:br>
              <a:rPr lang="ru-RU" sz="1400" b="1" dirty="0" smtClean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работу по профилактике коррупционных </a:t>
            </a:r>
            <a:br>
              <a:rPr lang="ru-RU" sz="1400" b="1" dirty="0" smtClean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иных правонарушений в органе»</a:t>
            </a:r>
            <a:br>
              <a:rPr lang="ru-RU" sz="1400" b="1" dirty="0" smtClean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04248" y="4761691"/>
            <a:ext cx="2133600" cy="273844"/>
          </a:xfrm>
        </p:spPr>
        <p:txBody>
          <a:bodyPr/>
          <a:lstStyle/>
          <a:p>
            <a:pPr>
              <a:defRPr/>
            </a:pPr>
            <a:fld id="{8E918D93-51EE-47D7-B4B5-22C9970D66D4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4" name="AutoShape 6" descr="https://sgnorilsk.ru/uploads/item/maxresdefault-25a135c8d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s://sgnorilsk.ru/uploads/item/maxresdefault-25a135c8d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https://sgnorilsk.ru/uploads/item/maxresdefault-25a135c8d5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3" descr="https://tvernews.ru/uploads/UWPnMozmte2aAQMqP2iKTrtQM3RPtH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15" descr="https://tvernews.ru/uploads/UWPnMozmte2aAQMqP2iKTrtQM3RPtH.p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7" descr="https://www.fresher.ru/manager_content/9-2017/rabota-v-dekrete-a-pochemu-by-i-da/4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9" descr="https://www.fresher.ru/manager_content/9-2017/rabota-v-dekrete-a-pochemu-by-i-da/4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" descr="https://pbs.twimg.com/media/EUl_P4FX0AA7qpP.jpg:large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6" descr="https://m.realnoevremya.ru/uploads/article/c6/8e/2918754925a52112.jp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6" descr="https://mail.tatar.ru/owa/service.svc/s/GetFileAttachment?id=AAMkAGJjOTJmMDkxLWMzMzUtNDg4NS1hZDFhLWI3NjVkYzc0ZjQxZABGAAAAAACqmLKkzCSlQoDua8RCgqjrBwB3pZLmEza0S4DdDqsASnogAAAAAAENAAB3pZLmEza0S4DdDqsASnogAAYV5qOPAAABEgAQAA37lRn5pPlMiAE5a8Koy3w%3D&amp;X-OWA-CANARY=jLDBqrwrqUanufdIXiilnt-DJucnstgIJMODgudj1nguSkqLhkHQlsfu_kqyRdGoBcP7_yN8z1g.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75892" y="278983"/>
            <a:ext cx="61278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484450" y="139923"/>
            <a:ext cx="3374252" cy="81919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Требуется актуализация </a:t>
            </a:r>
            <a:b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 мере наступления события (изменение законодательства, кадрового состава)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трелка вправо 29"/>
          <p:cNvSpPr/>
          <p:nvPr/>
        </p:nvSpPr>
        <p:spPr>
          <a:xfrm rot="7713682">
            <a:off x="8493854" y="1621260"/>
            <a:ext cx="432048" cy="366395"/>
          </a:xfrm>
          <a:prstGeom prst="rightArrow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7713682">
            <a:off x="8725406" y="2151778"/>
            <a:ext cx="318205" cy="319679"/>
          </a:xfrm>
          <a:prstGeom prst="rightArrow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7713682">
            <a:off x="8215945" y="4039819"/>
            <a:ext cx="432048" cy="366395"/>
          </a:xfrm>
          <a:prstGeom prst="rightArrow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Заголовок 16"/>
          <p:cNvSpPr txBox="1">
            <a:spLocks/>
          </p:cNvSpPr>
          <p:nvPr/>
        </p:nvSpPr>
        <p:spPr>
          <a:xfrm>
            <a:off x="539552" y="1702736"/>
            <a:ext cx="4031233" cy="23896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Wingdings" pitchFamily="2" charset="2"/>
              <a:buChar char="q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приказ о назначении ответственным лицом</a:t>
            </a:r>
          </a:p>
          <a:p>
            <a:pPr marL="285750" indent="-285750" algn="l">
              <a:buFont typeface="Wingdings" pitchFamily="2" charset="2"/>
              <a:buChar char="q"/>
            </a:pP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Wingdings" pitchFamily="2" charset="2"/>
              <a:buChar char="q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должностной регламент (инструкция), </a:t>
            </a:r>
            <a:br>
              <a:rPr lang="ru-RU" sz="1200" dirty="0" smtClean="0"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latin typeface="Arial" pitchFamily="34" charset="0"/>
                <a:cs typeface="Arial" pitchFamily="34" charset="0"/>
              </a:rPr>
              <a:t>содержащий полномочия, предусмотренные Указом Президента РТ от 1 ноября 2010 года</a:t>
            </a:r>
            <a:br>
              <a:rPr lang="ru-RU" sz="1200" dirty="0" smtClean="0"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latin typeface="Arial" pitchFamily="34" charset="0"/>
                <a:cs typeface="Arial" pitchFamily="34" charset="0"/>
              </a:rPr>
              <a:t>№ УП-711</a:t>
            </a:r>
          </a:p>
          <a:p>
            <a:pPr marL="285750" indent="-285750" algn="l">
              <a:buFont typeface="Wingdings" pitchFamily="2" charset="2"/>
              <a:buChar char="q"/>
            </a:pP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Wingdings" pitchFamily="2" charset="2"/>
              <a:buChar char="q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номер служебного телефона</a:t>
            </a:r>
          </a:p>
          <a:p>
            <a:pPr marL="285750" indent="-285750" algn="l">
              <a:buFont typeface="Wingdings" pitchFamily="2" charset="2"/>
              <a:buChar char="q"/>
            </a:pP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Wingdings" pitchFamily="2" charset="2"/>
              <a:buChar char="q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адрес электронной почты</a:t>
            </a:r>
            <a:br>
              <a:rPr lang="ru-RU" sz="1200" dirty="0" smtClean="0"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 smtClean="0">
                <a:latin typeface="Arial" pitchFamily="34" charset="0"/>
                <a:cs typeface="Arial" pitchFamily="34" charset="0"/>
              </a:rPr>
            </a:b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Заголовок 16"/>
          <p:cNvSpPr txBox="1">
            <a:spLocks/>
          </p:cNvSpPr>
          <p:nvPr/>
        </p:nvSpPr>
        <p:spPr>
          <a:xfrm>
            <a:off x="693830" y="960582"/>
            <a:ext cx="3632484" cy="6480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200" dirty="0" smtClean="0">
                <a:latin typeface="Arial" pitchFamily="34" charset="0"/>
                <a:cs typeface="Arial" pitchFamily="34" charset="0"/>
              </a:rPr>
              <a:t>Должен содержать следующую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информацию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 smtClean="0"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latin typeface="Arial" pitchFamily="34" charset="0"/>
                <a:cs typeface="Arial" pitchFamily="34" charset="0"/>
              </a:rPr>
              <a:t>об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ответственном лице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18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user1\Downloads\щшощддллжл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4" y="1971029"/>
            <a:ext cx="5019099" cy="292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675892" y="90667"/>
            <a:ext cx="5172006" cy="608875"/>
          </a:xfrm>
        </p:spPr>
        <p:txBody>
          <a:bodyPr>
            <a:noAutofit/>
          </a:bodyPr>
          <a:lstStyle/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9. Подраздел </a:t>
            </a:r>
            <a:r>
              <a:rPr lang="ru-RU" sz="1400" b="1" dirty="0" smtClean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400" b="1" dirty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Отчеты о мерах по реализации антикоррупционной политики </a:t>
            </a:r>
            <a:r>
              <a:rPr lang="ru-RU" sz="1400" b="1" dirty="0" smtClean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b="1" dirty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органе</a:t>
            </a:r>
            <a:r>
              <a:rPr lang="ru-RU" sz="1400" b="1" dirty="0" smtClean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04248" y="4761691"/>
            <a:ext cx="2133600" cy="273844"/>
          </a:xfrm>
        </p:spPr>
        <p:txBody>
          <a:bodyPr/>
          <a:lstStyle/>
          <a:p>
            <a:pPr>
              <a:defRPr/>
            </a:pPr>
            <a:fld id="{8E918D93-51EE-47D7-B4B5-22C9970D66D4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4" name="AutoShape 6" descr="https://sgnorilsk.ru/uploads/item/maxresdefault-25a135c8d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s://sgnorilsk.ru/uploads/item/maxresdefault-25a135c8d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https://sgnorilsk.ru/uploads/item/maxresdefault-25a135c8d5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3" descr="https://tvernews.ru/uploads/UWPnMozmte2aAQMqP2iKTrtQM3RPtH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15" descr="https://tvernews.ru/uploads/UWPnMozmte2aAQMqP2iKTrtQM3RPtH.p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7" descr="https://www.fresher.ru/manager_content/9-2017/rabota-v-dekrete-a-pochemu-by-i-da/4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9" descr="https://www.fresher.ru/manager_content/9-2017/rabota-v-dekrete-a-pochemu-by-i-da/4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" descr="https://pbs.twimg.com/media/EUl_P4FX0AA7qpP.jpg:large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6" descr="https://m.realnoevremya.ru/uploads/article/c6/8e/2918754925a52112.jp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6" descr="https://mail.tatar.ru/owa/service.svc/s/GetFileAttachment?id=AAMkAGJjOTJmMDkxLWMzMzUtNDg4NS1hZDFhLWI3NjVkYzc0ZjQxZABGAAAAAACqmLKkzCSlQoDua8RCgqjrBwB3pZLmEza0S4DdDqsASnogAAAAAAENAAB3pZLmEza0S4DdDqsASnogAAYV5qOPAAABEgAQAA37lRn5pPlMiAE5a8Koy3w%3D&amp;X-OWA-CANARY=jLDBqrwrqUanufdIXiilnt-DJucnstgIJMODgudj1nguSkqLhkHQlsfu_kqyRdGoBcP7_yN8z1g.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75892" y="278983"/>
            <a:ext cx="61278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  <p:sp>
        <p:nvSpPr>
          <p:cNvPr id="27" name="Стрелка вправо 26"/>
          <p:cNvSpPr/>
          <p:nvPr/>
        </p:nvSpPr>
        <p:spPr>
          <a:xfrm rot="7713682">
            <a:off x="5137939" y="2798002"/>
            <a:ext cx="432048" cy="366395"/>
          </a:xfrm>
          <a:prstGeom prst="rightArrow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головок 16"/>
          <p:cNvSpPr txBox="1">
            <a:spLocks/>
          </p:cNvSpPr>
          <p:nvPr/>
        </p:nvSpPr>
        <p:spPr>
          <a:xfrm>
            <a:off x="828280" y="1227137"/>
            <a:ext cx="5235970" cy="497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just">
              <a:buFont typeface="Wingdings" pitchFamily="2" charset="2"/>
              <a:buChar char="q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Должен содержать отчеты о реализации мер антикоррупционной политики, представляемые в Управление Раиса РТ по вопросам антикоррупционной политики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300" dirty="0" smtClean="0">
                <a:latin typeface="Arial" pitchFamily="34" charset="0"/>
                <a:cs typeface="Arial" pitchFamily="34" charset="0"/>
              </a:rPr>
            </a:br>
            <a:r>
              <a:rPr lang="ru-RU" sz="1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300" dirty="0" smtClean="0">
                <a:latin typeface="Arial" pitchFamily="34" charset="0"/>
                <a:cs typeface="Arial" pitchFamily="34" charset="0"/>
              </a:rPr>
            </a:br>
            <a:endParaRPr lang="ru-RU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143798" y="130250"/>
            <a:ext cx="2856534" cy="7920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Размещение 1 раз в год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(в </a:t>
            </a: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течение 14 рабочих дней 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 </a:t>
            </a: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дня истечения срока, установленного для 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их подачи)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Стрелка вправо 24"/>
          <p:cNvSpPr/>
          <p:nvPr/>
        </p:nvSpPr>
        <p:spPr>
          <a:xfrm rot="1838773">
            <a:off x="6036644" y="2344681"/>
            <a:ext cx="758009" cy="383563"/>
          </a:xfrm>
          <a:prstGeom prst="rightArrow">
            <a:avLst>
              <a:gd name="adj1" fmla="val 41804"/>
              <a:gd name="adj2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 descr="C:\Users\user1\Downloads\дльдждбь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786" y="2859782"/>
            <a:ext cx="3423718" cy="80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78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683568" y="106958"/>
            <a:ext cx="5563400" cy="716358"/>
          </a:xfrm>
        </p:spPr>
        <p:txBody>
          <a:bodyPr>
            <a:noAutofit/>
          </a:bodyPr>
          <a:lstStyle/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10. Подраздел </a:t>
            </a:r>
            <a:r>
              <a:rPr lang="ru-RU" sz="1400" b="1" dirty="0" smtClean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«Результаты антикоррупционной экспертизы нормативных правовых актов и проектов нормативных правовых актов, проведенной органом»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04248" y="4761691"/>
            <a:ext cx="2133600" cy="273844"/>
          </a:xfrm>
        </p:spPr>
        <p:txBody>
          <a:bodyPr/>
          <a:lstStyle/>
          <a:p>
            <a:pPr>
              <a:defRPr/>
            </a:pPr>
            <a:fld id="{8E918D93-51EE-47D7-B4B5-22C9970D66D4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4" name="AutoShape 6" descr="https://sgnorilsk.ru/uploads/item/maxresdefault-25a135c8d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s://sgnorilsk.ru/uploads/item/maxresdefault-25a135c8d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https://sgnorilsk.ru/uploads/item/maxresdefault-25a135c8d5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3" descr="https://tvernews.ru/uploads/UWPnMozmte2aAQMqP2iKTrtQM3RPtH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15" descr="https://tvernews.ru/uploads/UWPnMozmte2aAQMqP2iKTrtQM3RPtH.p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7" descr="https://www.fresher.ru/manager_content/9-2017/rabota-v-dekrete-a-pochemu-by-i-da/4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9" descr="https://www.fresher.ru/manager_content/9-2017/rabota-v-dekrete-a-pochemu-by-i-da/4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" descr="https://pbs.twimg.com/media/EUl_P4FX0AA7qpP.jpg:large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6" descr="https://m.realnoevremya.ru/uploads/article/c6/8e/2918754925a52112.jp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6" descr="https://mail.tatar.ru/owa/service.svc/s/GetFileAttachment?id=AAMkAGJjOTJmMDkxLWMzMzUtNDg4NS1hZDFhLWI3NjVkYzc0ZjQxZABGAAAAAACqmLKkzCSlQoDua8RCgqjrBwB3pZLmEza0S4DdDqsASnogAAAAAAENAAB3pZLmEza0S4DdDqsASnogAAYV5qOPAAABEgAQAA37lRn5pPlMiAE5a8Koy3w%3D&amp;X-OWA-CANARY=jLDBqrwrqUanufdIXiilnt-DJucnstgIJMODgudj1nguSkqLhkHQlsfu_kqyRdGoBcP7_yN8z1g.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516216" y="84807"/>
            <a:ext cx="2448272" cy="6095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Требуется ежеквартальная актуализация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549152" y="4038415"/>
            <a:ext cx="432048" cy="366395"/>
          </a:xfrm>
          <a:prstGeom prst="rightArrow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3112175">
            <a:off x="5819169" y="2297345"/>
            <a:ext cx="432048" cy="366395"/>
          </a:xfrm>
          <a:prstGeom prst="rightArrow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Заголовок 16"/>
          <p:cNvSpPr txBox="1">
            <a:spLocks/>
          </p:cNvSpPr>
          <p:nvPr/>
        </p:nvSpPr>
        <p:spPr>
          <a:xfrm>
            <a:off x="765175" y="1396680"/>
            <a:ext cx="8127305" cy="7163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Wingdings" pitchFamily="2" charset="2"/>
              <a:buChar char="q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фактические данные о проведенной антикоррупционной экспертизе нормативных правовых актов и проектов нормативных правовых актов, разработанных органом</a:t>
            </a:r>
          </a:p>
          <a:p>
            <a:pPr marL="285750" indent="-285750" algn="l">
              <a:buFont typeface="Wingdings" pitchFamily="2" charset="2"/>
              <a:buChar char="q"/>
            </a:pPr>
            <a:endParaRPr lang="ru-RU" sz="5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Wingdings" pitchFamily="2" charset="2"/>
              <a:buChar char="q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результаты независимой антикоррупционной экспертизы в отношении проектов нормативных правовых актов, размещенных на сайтах</a:t>
            </a:r>
            <a:r>
              <a:rPr lang="ru-RU" sz="5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500" dirty="0" smtClean="0">
                <a:latin typeface="Arial" pitchFamily="34" charset="0"/>
                <a:cs typeface="Arial" pitchFamily="34" charset="0"/>
              </a:rPr>
            </a:br>
            <a:r>
              <a:rPr lang="ru-RU" sz="5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500" dirty="0" smtClean="0">
                <a:latin typeface="Arial" pitchFamily="34" charset="0"/>
                <a:cs typeface="Arial" pitchFamily="34" charset="0"/>
              </a:rPr>
            </a:b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Заголовок 16"/>
          <p:cNvSpPr txBox="1">
            <a:spLocks/>
          </p:cNvSpPr>
          <p:nvPr/>
        </p:nvSpPr>
        <p:spPr>
          <a:xfrm>
            <a:off x="1044201" y="846358"/>
            <a:ext cx="2429249" cy="3060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Должен содержать: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user1\Downloads\шпроллоод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904" y="2166945"/>
            <a:ext cx="4042904" cy="294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1\Downloads\гршдроодд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691" y="2715766"/>
            <a:ext cx="4105565" cy="92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43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1\Downloads\риолблд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964395"/>
            <a:ext cx="3363670" cy="155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795717" y="160338"/>
            <a:ext cx="5484690" cy="407690"/>
          </a:xfrm>
        </p:spPr>
        <p:txBody>
          <a:bodyPr>
            <a:noAutofit/>
          </a:bodyPr>
          <a:lstStyle/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11. Подраздел </a:t>
            </a:r>
            <a:r>
              <a:rPr lang="ru-RU" sz="1400" b="1" dirty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«Опрос общественного мнения, </a:t>
            </a:r>
            <a:r>
              <a:rPr lang="ru-RU" sz="1400" b="1" dirty="0" smtClean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анкетирование»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04248" y="4761691"/>
            <a:ext cx="2133600" cy="273844"/>
          </a:xfrm>
        </p:spPr>
        <p:txBody>
          <a:bodyPr/>
          <a:lstStyle/>
          <a:p>
            <a:pPr>
              <a:defRPr/>
            </a:pPr>
            <a:fld id="{8E918D93-51EE-47D7-B4B5-22C9970D66D4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4" name="AutoShape 6" descr="https://sgnorilsk.ru/uploads/item/maxresdefault-25a135c8d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s://sgnorilsk.ru/uploads/item/maxresdefault-25a135c8d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https://sgnorilsk.ru/uploads/item/maxresdefault-25a135c8d5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3" descr="https://tvernews.ru/uploads/UWPnMozmte2aAQMqP2iKTrtQM3RPtH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15" descr="https://tvernews.ru/uploads/UWPnMozmte2aAQMqP2iKTrtQM3RPtH.p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7" descr="https://www.fresher.ru/manager_content/9-2017/rabota-v-dekrete-a-pochemu-by-i-da/4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9" descr="https://www.fresher.ru/manager_content/9-2017/rabota-v-dekrete-a-pochemu-by-i-da/4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" descr="https://pbs.twimg.com/media/EUl_P4FX0AA7qpP.jpg:large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6" descr="https://m.realnoevremya.ru/uploads/article/c6/8e/2918754925a52112.jp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6" descr="https://mail.tatar.ru/owa/service.svc/s/GetFileAttachment?id=AAMkAGJjOTJmMDkxLWMzMzUtNDg4NS1hZDFhLWI3NjVkYzc0ZjQxZABGAAAAAACqmLKkzCSlQoDua8RCgqjrBwB3pZLmEza0S4DdDqsASnogAAAAAAENAAB3pZLmEza0S4DdDqsASnogAAYV5qOPAAABEgAQAA37lRn5pPlMiAE5a8Koy3w%3D&amp;X-OWA-CANARY=jLDBqrwrqUanufdIXiilnt-DJucnstgIJMODgudj1nguSkqLhkHQlsfu_kqyRdGoBcP7_yN8z1g.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660232" y="154979"/>
            <a:ext cx="2232248" cy="5445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Требуется актуализация </a:t>
            </a:r>
            <a:b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 реже 1 раза в год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трелка вправо 23"/>
          <p:cNvSpPr/>
          <p:nvPr/>
        </p:nvSpPr>
        <p:spPr>
          <a:xfrm rot="2102999">
            <a:off x="5430121" y="3451111"/>
            <a:ext cx="432048" cy="366395"/>
          </a:xfrm>
          <a:prstGeom prst="rightArrow">
            <a:avLst>
              <a:gd name="adj1" fmla="val 43529"/>
              <a:gd name="adj2" fmla="val 48265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8284593">
            <a:off x="2174294" y="3167347"/>
            <a:ext cx="763096" cy="366395"/>
          </a:xfrm>
          <a:prstGeom prst="rightArrow">
            <a:avLst>
              <a:gd name="adj1" fmla="val 33263"/>
              <a:gd name="adj2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Заголовок 16"/>
          <p:cNvSpPr txBox="1">
            <a:spLocks/>
          </p:cNvSpPr>
          <p:nvPr/>
        </p:nvSpPr>
        <p:spPr>
          <a:xfrm>
            <a:off x="795717" y="1074738"/>
            <a:ext cx="7959666" cy="7163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Wingdings" pitchFamily="2" charset="2"/>
              <a:buChar char="q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анкеты либо опросные листы для граждан в целях изучения их мнения 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о состоянии коррупции в органе</a:t>
            </a:r>
          </a:p>
          <a:p>
            <a:pPr marL="285750" indent="-285750" algn="l">
              <a:buFont typeface="Wingdings" pitchFamily="2" charset="2"/>
              <a:buChar char="q"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Wingdings" pitchFamily="2" charset="2"/>
              <a:buChar char="q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информацию о результатах указанных исследований 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Заголовок 16"/>
          <p:cNvSpPr txBox="1">
            <a:spLocks/>
          </p:cNvSpPr>
          <p:nvPr/>
        </p:nvSpPr>
        <p:spPr>
          <a:xfrm>
            <a:off x="1069976" y="638724"/>
            <a:ext cx="1916634" cy="3060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Должен содержать: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 descr="C:\Users\user1\Downloads\шгршдрш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487" y="3634310"/>
            <a:ext cx="3066729" cy="116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1\Downloads\гнплит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723878"/>
            <a:ext cx="4392488" cy="119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54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627892" y="105097"/>
            <a:ext cx="5716420" cy="510578"/>
          </a:xfrm>
        </p:spPr>
        <p:txBody>
          <a:bodyPr>
            <a:noAutofit/>
          </a:bodyPr>
          <a:lstStyle/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12.(1) Подраздел </a:t>
            </a:r>
            <a:r>
              <a:rPr lang="ru-RU" sz="1400" b="1" dirty="0" smtClean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«Нормативные правовые и иные акты в сфере противодействия коррупции»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04248" y="4761691"/>
            <a:ext cx="2133600" cy="273844"/>
          </a:xfrm>
        </p:spPr>
        <p:txBody>
          <a:bodyPr/>
          <a:lstStyle/>
          <a:p>
            <a:pPr>
              <a:defRPr/>
            </a:pPr>
            <a:fld id="{8E918D93-51EE-47D7-B4B5-22C9970D66D4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4" name="AutoShape 6" descr="https://sgnorilsk.ru/uploads/item/maxresdefault-25a135c8d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s://sgnorilsk.ru/uploads/item/maxresdefault-25a135c8d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https://sgnorilsk.ru/uploads/item/maxresdefault-25a135c8d5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3" descr="https://tvernews.ru/uploads/UWPnMozmte2aAQMqP2iKTrtQM3RPtH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15" descr="https://tvernews.ru/uploads/UWPnMozmte2aAQMqP2iKTrtQM3RPtH.p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7" descr="https://www.fresher.ru/manager_content/9-2017/rabota-v-dekrete-a-pochemu-by-i-da/4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9" descr="https://www.fresher.ru/manager_content/9-2017/rabota-v-dekrete-a-pochemu-by-i-da/4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" descr="https://pbs.twimg.com/media/EUl_P4FX0AA7qpP.jpg:large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6" descr="https://m.realnoevremya.ru/uploads/article/c6/8e/2918754925a52112.jp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6" descr="https://mail.tatar.ru/owa/service.svc/s/GetFileAttachment?id=AAMkAGJjOTJmMDkxLWMzMzUtNDg4NS1hZDFhLWI3NjVkYzc0ZjQxZABGAAAAAACqmLKkzCSlQoDua8RCgqjrBwB3pZLmEza0S4DdDqsASnogAAAAAAENAAB3pZLmEza0S4DdDqsASnogAAYV5qOPAAABEgAQAA37lRn5pPlMiAE5a8Koy3w%3D&amp;X-OWA-CANARY=jLDBqrwrqUanufdIXiilnt-DJucnstgIJMODgudj1nguSkqLhkHQlsfu_kqyRdGoBcP7_yN8z1g.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Заголовок 16"/>
          <p:cNvSpPr txBox="1">
            <a:spLocks/>
          </p:cNvSpPr>
          <p:nvPr/>
        </p:nvSpPr>
        <p:spPr>
          <a:xfrm>
            <a:off x="612775" y="2211710"/>
            <a:ext cx="7775649" cy="1292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 algn="just">
              <a:buFont typeface="Wingdings" pitchFamily="2" charset="2"/>
              <a:buChar char="q"/>
            </a:pPr>
            <a:r>
              <a:rPr lang="ru-RU" sz="1100" dirty="0">
                <a:latin typeface="Arial" pitchFamily="34" charset="0"/>
                <a:cs typeface="Arial" pitchFamily="34" charset="0"/>
              </a:rPr>
              <a:t>список гиперссылок федеральных законов, указов Президента РФ, постановлений Правительства РФ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100" dirty="0" smtClean="0">
                <a:latin typeface="Arial" pitchFamily="34" charset="0"/>
                <a:cs typeface="Arial" pitchFamily="34" charset="0"/>
              </a:rPr>
            </a:br>
            <a:r>
              <a:rPr lang="ru-RU" sz="1100" dirty="0" smtClean="0">
                <a:latin typeface="Arial" pitchFamily="34" charset="0"/>
                <a:cs typeface="Arial" pitchFamily="34" charset="0"/>
              </a:rPr>
              <a:t>для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перехода на федеральный интернет-портал правовой информации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(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www.pravo.gov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ru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171450" indent="-171450" algn="just">
              <a:buFont typeface="Wingdings" pitchFamily="2" charset="2"/>
              <a:buChar char="q"/>
            </a:pPr>
            <a:endParaRPr lang="ru-RU" sz="300" dirty="0"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Wingdings" pitchFamily="2" charset="2"/>
              <a:buChar char="q"/>
            </a:pPr>
            <a:r>
              <a:rPr lang="ru-RU" sz="1100" dirty="0">
                <a:latin typeface="Arial" pitchFamily="34" charset="0"/>
                <a:cs typeface="Arial" pitchFamily="34" charset="0"/>
              </a:rPr>
              <a:t>законы РТ, указы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Раиса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РТ, постановления Кабинета Министров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РТ</a:t>
            </a:r>
          </a:p>
          <a:p>
            <a:pPr marL="171450" indent="-171450" algn="just">
              <a:buFont typeface="Wingdings" pitchFamily="2" charset="2"/>
              <a:buChar char="q"/>
            </a:pPr>
            <a:endParaRPr lang="ru-RU" sz="300" dirty="0"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Wingdings" pitchFamily="2" charset="2"/>
              <a:buChar char="q"/>
            </a:pPr>
            <a:r>
              <a:rPr lang="ru-RU" sz="1100" dirty="0">
                <a:latin typeface="Arial" pitchFamily="34" charset="0"/>
                <a:cs typeface="Arial" pitchFamily="34" charset="0"/>
              </a:rPr>
              <a:t>список НПА органа по вопросам противодействия коррупции с приложением актуального и полного текста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актов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:</a:t>
            </a: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Arial" pitchFamily="34" charset="0"/>
              <a:buChar char="•"/>
            </a:pPr>
            <a:endParaRPr lang="ru-RU" sz="3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план по противодействию коррупции органа (при наличии</a:t>
            </a: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171450" indent="-171450" algn="just">
              <a:buFont typeface="Arial" pitchFamily="34" charset="0"/>
              <a:buChar char="•"/>
            </a:pPr>
            <a:endParaRPr lang="ru-RU" sz="3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перечень должностей в организациях, созданных для выполнения задач, поставленных перед органом, при назначении на которые граждане и при замещении которых работники обязаны представлять сведения о своих доходах, утвержденный </a:t>
            </a: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органом</a:t>
            </a:r>
          </a:p>
          <a:p>
            <a:pPr marL="171450" indent="-171450" algn="just">
              <a:buFont typeface="Arial" pitchFamily="34" charset="0"/>
              <a:buChar char="•"/>
            </a:pPr>
            <a:endParaRPr lang="ru-RU" sz="3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перечень должностей в органе, замещение которых связано с коррупционными </a:t>
            </a: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рисками</a:t>
            </a:r>
          </a:p>
          <a:p>
            <a:pPr marL="171450" indent="-171450" algn="just">
              <a:buFont typeface="Arial" pitchFamily="34" charset="0"/>
              <a:buChar char="•"/>
            </a:pPr>
            <a:endParaRPr lang="ru-RU" sz="3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порядок представления сведений о </a:t>
            </a: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доходах, об имуществе и обязательствах имущественного характера</a:t>
            </a:r>
          </a:p>
          <a:p>
            <a:pPr marL="171450" indent="-171450" algn="just">
              <a:buFont typeface="Arial" pitchFamily="34" charset="0"/>
              <a:buChar char="•"/>
            </a:pPr>
            <a:endParaRPr lang="ru-RU" sz="3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порядок уведомления представителя нанимателя (работодателя) о фактах обращения в целях склонения служащего (работника) к совершению коррупционных </a:t>
            </a: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правонарушений</a:t>
            </a:r>
          </a:p>
          <a:p>
            <a:pPr marL="171450" indent="-171450" algn="just">
              <a:buFont typeface="Arial" pitchFamily="34" charset="0"/>
              <a:buChar char="•"/>
            </a:pPr>
            <a:endParaRPr lang="ru-RU" sz="3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перечень должностей в органе, при замещении которых запрещается открывать и иметь счета (вклады), хранить наличные денежные средства и ценности в иностранных банках, расположенных за пределами территории РФ, владеть и (или) пользоваться иностранными финансовыми </a:t>
            </a: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инструментами</a:t>
            </a:r>
          </a:p>
          <a:p>
            <a:pPr marL="171450" indent="-171450" algn="just">
              <a:buFont typeface="Arial" pitchFamily="34" charset="0"/>
              <a:buChar char="•"/>
            </a:pPr>
            <a:endParaRPr lang="ru-RU" sz="3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порядок сообщения отдельными категориями лиц в органе о получении подарка в связи с их должностным положением или исполнением ими служебных (должностных) обязанностей, сдачи и оценки подарка, реализации (выкупа) и зачисления средств, вырученных от его </a:t>
            </a: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реализации</a:t>
            </a:r>
          </a:p>
          <a:p>
            <a:pPr marL="171450" indent="-171450" algn="just">
              <a:buFont typeface="Arial" pitchFamily="34" charset="0"/>
              <a:buChar char="•"/>
            </a:pPr>
            <a:endParaRPr lang="ru-RU" sz="3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положение о подразделении органа по профилактике коррупционных или иных правонарушений (при наличии такого подразделения</a:t>
            </a: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171450" indent="-171450" algn="just">
              <a:buFont typeface="Arial" pitchFamily="34" charset="0"/>
              <a:buChar char="•"/>
            </a:pPr>
            <a:endParaRPr lang="ru-RU" sz="3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иные НПА органа по вопросам противодействия </a:t>
            </a: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коррупции</a:t>
            </a:r>
            <a:endParaRPr lang="ru-RU" sz="11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660232" y="105097"/>
            <a:ext cx="2376263" cy="60286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Требуется актуализация </a:t>
            </a:r>
            <a:b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 изменении законодательства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Заголовок 16"/>
          <p:cNvSpPr txBox="1">
            <a:spLocks/>
          </p:cNvSpPr>
          <p:nvPr/>
        </p:nvSpPr>
        <p:spPr>
          <a:xfrm>
            <a:off x="765176" y="590755"/>
            <a:ext cx="1933402" cy="2344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Должен содержать: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85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user1\Downloads\апапрпр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197" y="3261191"/>
            <a:ext cx="1789121" cy="187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user1\Downloads\оплплл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73" y="2778736"/>
            <a:ext cx="4370390" cy="224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83772" y="123478"/>
            <a:ext cx="5788427" cy="596949"/>
          </a:xfrm>
        </p:spPr>
        <p:txBody>
          <a:bodyPr>
            <a:noAutofit/>
          </a:bodyPr>
          <a:lstStyle/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12.(2) Подраздел </a:t>
            </a:r>
            <a:r>
              <a:rPr lang="ru-RU" sz="1400" b="1" dirty="0" smtClean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«Нормативные правовые и иные акты </a:t>
            </a:r>
            <a:br>
              <a:rPr lang="ru-RU" sz="1400" b="1" dirty="0" smtClean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сфере противодействия коррупции»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04248" y="4761691"/>
            <a:ext cx="2133600" cy="273844"/>
          </a:xfrm>
        </p:spPr>
        <p:txBody>
          <a:bodyPr/>
          <a:lstStyle/>
          <a:p>
            <a:pPr>
              <a:defRPr/>
            </a:pPr>
            <a:fld id="{8E918D93-51EE-47D7-B4B5-22C9970D66D4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4" name="AutoShape 6" descr="https://sgnorilsk.ru/uploads/item/maxresdefault-25a135c8d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s://sgnorilsk.ru/uploads/item/maxresdefault-25a135c8d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https://sgnorilsk.ru/uploads/item/maxresdefault-25a135c8d5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3" descr="https://tvernews.ru/uploads/UWPnMozmte2aAQMqP2iKTrtQM3RPtH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15" descr="https://tvernews.ru/uploads/UWPnMozmte2aAQMqP2iKTrtQM3RPtH.p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7" descr="https://www.fresher.ru/manager_content/9-2017/rabota-v-dekrete-a-pochemu-by-i-da/4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9" descr="https://www.fresher.ru/manager_content/9-2017/rabota-v-dekrete-a-pochemu-by-i-da/4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" descr="https://pbs.twimg.com/media/EUl_P4FX0AA7qpP.jpg:large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6" descr="https://m.realnoevremya.ru/uploads/article/c6/8e/2918754925a52112.jp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6" descr="https://mail.tatar.ru/owa/service.svc/s/GetFileAttachment?id=AAMkAGJjOTJmMDkxLWMzMzUtNDg4NS1hZDFhLWI3NjVkYzc0ZjQxZABGAAAAAACqmLKkzCSlQoDua8RCgqjrBwB3pZLmEza0S4DdDqsASnogAAAAAAENAAB3pZLmEza0S4DdDqsASnogAAYV5qOPAAABEgAQAA37lRn5pPlMiAE5a8Koy3w%3D&amp;X-OWA-CANARY=jLDBqrwrqUanufdIXiilnt-DJucnstgIJMODgudj1nguSkqLhkHQlsfu_kqyRdGoBcP7_yN8z1g.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Заголовок 16"/>
          <p:cNvSpPr txBox="1">
            <a:spLocks/>
          </p:cNvSpPr>
          <p:nvPr/>
        </p:nvSpPr>
        <p:spPr>
          <a:xfrm>
            <a:off x="667149" y="1007666"/>
            <a:ext cx="3919543" cy="1292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 algn="just">
              <a:buFont typeface="Wingdings" pitchFamily="2" charset="2"/>
              <a:buChar char="q"/>
            </a:pPr>
            <a:r>
              <a:rPr lang="ru-RU" sz="1100" dirty="0" smtClean="0">
                <a:latin typeface="Arial" pitchFamily="34" charset="0"/>
                <a:cs typeface="Arial" pitchFamily="34" charset="0"/>
              </a:rPr>
              <a:t>НПА в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сфере противодействия коррупции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размещаются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в виде текста в формате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(.</a:t>
            </a:r>
            <a:r>
              <a:rPr lang="ru-RU" sz="1100" dirty="0" err="1">
                <a:latin typeface="Arial" pitchFamily="34" charset="0"/>
                <a:cs typeface="Arial" pitchFamily="34" charset="0"/>
              </a:rPr>
              <a:t>doc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, .</a:t>
            </a:r>
            <a:r>
              <a:rPr lang="ru-RU" sz="1100" dirty="0" err="1">
                <a:latin typeface="Arial" pitchFamily="34" charset="0"/>
                <a:cs typeface="Arial" pitchFamily="34" charset="0"/>
              </a:rPr>
              <a:t>docx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, .</a:t>
            </a:r>
            <a:r>
              <a:rPr lang="ru-RU" sz="1100" dirty="0" err="1">
                <a:latin typeface="Arial" pitchFamily="34" charset="0"/>
                <a:cs typeface="Arial" pitchFamily="34" charset="0"/>
              </a:rPr>
              <a:t>rtf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, .</a:t>
            </a:r>
            <a:r>
              <a:rPr lang="ru-RU" sz="1100" dirty="0" err="1">
                <a:latin typeface="Arial" pitchFamily="34" charset="0"/>
                <a:cs typeface="Arial" pitchFamily="34" charset="0"/>
              </a:rPr>
              <a:t>pdf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), обеспечивающем возможность поиска и копирования фрагментов текста средствами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100" dirty="0" smtClean="0">
                <a:latin typeface="Arial" pitchFamily="34" charset="0"/>
                <a:cs typeface="Arial" pitchFamily="34" charset="0"/>
              </a:rPr>
            </a:br>
            <a:r>
              <a:rPr lang="ru-RU" sz="1100" dirty="0" smtClean="0">
                <a:latin typeface="Arial" pitchFamily="34" charset="0"/>
                <a:cs typeface="Arial" pitchFamily="34" charset="0"/>
              </a:rPr>
              <a:t>веб-обозревателя («гипертекстовый формат»)</a:t>
            </a:r>
          </a:p>
          <a:p>
            <a:pPr marL="171450" indent="-171450" algn="just">
              <a:buFont typeface="Wingdings" pitchFamily="2" charset="2"/>
              <a:buChar char="q"/>
            </a:pPr>
            <a:endParaRPr lang="ru-RU" sz="500" dirty="0" smtClean="0"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Wingdings" pitchFamily="2" charset="2"/>
              <a:buChar char="q"/>
            </a:pPr>
            <a:r>
              <a:rPr lang="ru-RU" sz="1100" dirty="0" smtClean="0">
                <a:latin typeface="Arial" pitchFamily="34" charset="0"/>
                <a:cs typeface="Arial" pitchFamily="34" charset="0"/>
              </a:rPr>
              <a:t>НПА могут </a:t>
            </a:r>
            <a:r>
              <a:rPr lang="ru-RU" sz="1100" b="1" u="sng" dirty="0">
                <a:latin typeface="Arial" pitchFamily="34" charset="0"/>
                <a:cs typeface="Arial" pitchFamily="34" charset="0"/>
              </a:rPr>
              <a:t>дополнительно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 размещаться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100" dirty="0" smtClean="0">
                <a:latin typeface="Arial" pitchFamily="34" charset="0"/>
                <a:cs typeface="Arial" pitchFamily="34" charset="0"/>
              </a:rPr>
            </a:br>
            <a:r>
              <a:rPr lang="ru-RU" sz="11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графическом формате в виде графических образов их оригиналов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(«графический формат»)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Заголовок 16"/>
          <p:cNvSpPr txBox="1">
            <a:spLocks/>
          </p:cNvSpPr>
          <p:nvPr/>
        </p:nvSpPr>
        <p:spPr>
          <a:xfrm>
            <a:off x="4718077" y="934142"/>
            <a:ext cx="4063559" cy="1292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 algn="just">
              <a:buFont typeface="Wingdings" pitchFamily="2" charset="2"/>
              <a:buChar char="q"/>
            </a:pPr>
            <a:endParaRPr lang="ru-RU" sz="500" dirty="0"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Wingdings" pitchFamily="2" charset="2"/>
              <a:buChar char="q"/>
            </a:pPr>
            <a:r>
              <a:rPr lang="ru-RU" sz="1100" dirty="0" smtClean="0">
                <a:latin typeface="Arial" pitchFamily="34" charset="0"/>
                <a:cs typeface="Arial" pitchFamily="34" charset="0"/>
              </a:rPr>
              <a:t>размещение НПА в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иных форматах, а также в виде сканированных документов, требующих дополнительного распознавания, </a:t>
            </a:r>
            <a:r>
              <a:rPr lang="ru-RU" sz="1100" b="1" u="sng" dirty="0">
                <a:latin typeface="Arial" pitchFamily="34" charset="0"/>
                <a:cs typeface="Arial" pitchFamily="34" charset="0"/>
              </a:rPr>
              <a:t>не </a:t>
            </a:r>
            <a:r>
              <a:rPr lang="ru-RU" sz="1100" b="1" u="sng" dirty="0" smtClean="0">
                <a:latin typeface="Arial" pitchFamily="34" charset="0"/>
                <a:cs typeface="Arial" pitchFamily="34" charset="0"/>
              </a:rPr>
              <a:t>допускается</a:t>
            </a:r>
            <a:endParaRPr lang="ru-RU" sz="1100" b="1" u="sng" dirty="0"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Wingdings" pitchFamily="2" charset="2"/>
              <a:buChar char="q"/>
            </a:pPr>
            <a:endParaRPr lang="ru-RU" sz="500" dirty="0" smtClean="0"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Wingdings" pitchFamily="2" charset="2"/>
              <a:buChar char="q"/>
            </a:pPr>
            <a:r>
              <a:rPr lang="ru-RU" sz="1100" dirty="0" smtClean="0">
                <a:latin typeface="Arial" pitchFamily="34" charset="0"/>
                <a:cs typeface="Arial" pitchFamily="34" charset="0"/>
              </a:rPr>
              <a:t>гиперссылки НПА должны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содержать полные реквизиты акта, в том числе наименование органа, принявшего акт, дату принятия, номер,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название</a:t>
            </a:r>
            <a:endParaRPr lang="ru-RU" sz="1100" dirty="0"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Wingdings" pitchFamily="2" charset="2"/>
              <a:buChar char="q"/>
            </a:pPr>
            <a:endParaRPr lang="ru-RU" sz="500" dirty="0" smtClean="0"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Wingdings" pitchFamily="2" charset="2"/>
              <a:buChar char="q"/>
            </a:pPr>
            <a:r>
              <a:rPr lang="ru-RU" sz="1100" dirty="0" smtClean="0">
                <a:latin typeface="Arial" pitchFamily="34" charset="0"/>
                <a:cs typeface="Arial" pitchFamily="34" charset="0"/>
              </a:rPr>
              <a:t>НПА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и иные акты размещаются в актуальной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редакции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 rot="3020028">
            <a:off x="623549" y="3171906"/>
            <a:ext cx="432048" cy="366395"/>
          </a:xfrm>
          <a:prstGeom prst="rightArrow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3020028">
            <a:off x="623549" y="3768462"/>
            <a:ext cx="432048" cy="366395"/>
          </a:xfrm>
          <a:prstGeom prst="rightArrow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3020028">
            <a:off x="623551" y="4380456"/>
            <a:ext cx="432048" cy="366395"/>
          </a:xfrm>
          <a:prstGeom prst="rightArrow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202" y="2382055"/>
            <a:ext cx="2655193" cy="11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Стрелка вправо 26"/>
          <p:cNvSpPr/>
          <p:nvPr/>
        </p:nvSpPr>
        <p:spPr>
          <a:xfrm rot="19894717">
            <a:off x="4616231" y="2953224"/>
            <a:ext cx="1432044" cy="366395"/>
          </a:xfrm>
          <a:prstGeom prst="rightArrow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 rot="7844350">
            <a:off x="6653107" y="3439602"/>
            <a:ext cx="425604" cy="366395"/>
          </a:xfrm>
          <a:prstGeom prst="rightArrow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588224" y="105097"/>
            <a:ext cx="2376264" cy="5850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Требуется актуализация </a:t>
            </a:r>
            <a:b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 изменении законодательства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Заголовок 16"/>
          <p:cNvSpPr txBox="1">
            <a:spLocks/>
          </p:cNvSpPr>
          <p:nvPr/>
        </p:nvSpPr>
        <p:spPr>
          <a:xfrm>
            <a:off x="839575" y="690136"/>
            <a:ext cx="3294385" cy="2344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Требования к информации: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60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612775" y="108893"/>
            <a:ext cx="5644412" cy="407689"/>
          </a:xfrm>
        </p:spPr>
        <p:txBody>
          <a:bodyPr>
            <a:noAutofit/>
          </a:bodyPr>
          <a:lstStyle/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13.(1) Подраздел </a:t>
            </a:r>
            <a:r>
              <a:rPr lang="ru-RU" sz="1400" b="1" dirty="0" smtClean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«Формы документов, связанных </a:t>
            </a:r>
            <a:br>
              <a:rPr lang="ru-RU" sz="1400" b="1" dirty="0" smtClean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противодействием коррупции, для заполнения»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04248" y="4761691"/>
            <a:ext cx="2133600" cy="273844"/>
          </a:xfrm>
        </p:spPr>
        <p:txBody>
          <a:bodyPr/>
          <a:lstStyle/>
          <a:p>
            <a:pPr>
              <a:defRPr/>
            </a:pPr>
            <a:fld id="{8E918D93-51EE-47D7-B4B5-22C9970D66D4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4" name="AutoShape 6" descr="https://sgnorilsk.ru/uploads/item/maxresdefault-25a135c8d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s://sgnorilsk.ru/uploads/item/maxresdefault-25a135c8d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https://sgnorilsk.ru/uploads/item/maxresdefault-25a135c8d5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3" descr="https://tvernews.ru/uploads/UWPnMozmte2aAQMqP2iKTrtQM3RPtH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15" descr="https://tvernews.ru/uploads/UWPnMozmte2aAQMqP2iKTrtQM3RPtH.p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7" descr="https://www.fresher.ru/manager_content/9-2017/rabota-v-dekrete-a-pochemu-by-i-da/4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9" descr="https://www.fresher.ru/manager_content/9-2017/rabota-v-dekrete-a-pochemu-by-i-da/4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" descr="https://pbs.twimg.com/media/EUl_P4FX0AA7qpP.jpg:large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6" descr="https://m.realnoevremya.ru/uploads/article/c6/8e/2918754925a52112.jp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6" descr="https://mail.tatar.ru/owa/service.svc/s/GetFileAttachment?id=AAMkAGJjOTJmMDkxLWMzMzUtNDg4NS1hZDFhLWI3NjVkYzc0ZjQxZABGAAAAAACqmLKkzCSlQoDua8RCgqjrBwB3pZLmEza0S4DdDqsASnogAAAAAAENAAB3pZLmEza0S4DdDqsASnogAAYV5qOPAAABEgAQAA37lRn5pPlMiAE5a8Koy3w%3D&amp;X-OWA-CANARY=jLDBqrwrqUanufdIXiilnt-DJucnstgIJMODgudj1nguSkqLhkHQlsfu_kqyRdGoBcP7_yN8z1g.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Заголовок 16"/>
          <p:cNvSpPr txBox="1">
            <a:spLocks/>
          </p:cNvSpPr>
          <p:nvPr/>
        </p:nvSpPr>
        <p:spPr>
          <a:xfrm>
            <a:off x="612775" y="2283718"/>
            <a:ext cx="8351713" cy="1292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 algn="just">
              <a:buFont typeface="Wingdings" pitchFamily="2" charset="2"/>
              <a:buChar char="q"/>
            </a:pPr>
            <a:r>
              <a:rPr lang="ru-RU" sz="1100" dirty="0">
                <a:latin typeface="Arial" pitchFamily="34" charset="0"/>
                <a:cs typeface="Arial" pitchFamily="34" charset="0"/>
              </a:rPr>
              <a:t>список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гиперссылок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форм обращений, уведомлений, заявлений, справки о доходах, расходах, об имуществе и обязательствах имущественного характера, заполняемых гражданами, лицами, замещающими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государственные (муниципальные)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должности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РТ и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должности государственной гражданской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 (муниципальной) службы РТ,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в рамках реализации законодательства о противодействии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коррупции:</a:t>
            </a:r>
            <a:endParaRPr lang="ru-RU" sz="1100" dirty="0"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Wingdings" pitchFamily="2" charset="2"/>
              <a:buChar char="q"/>
            </a:pPr>
            <a:endParaRPr lang="ru-RU" sz="300" dirty="0"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Arial" pitchFamily="34" charset="0"/>
              <a:buChar char="•"/>
            </a:pPr>
            <a:endParaRPr lang="ru-RU" sz="3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05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обращение по </a:t>
            </a:r>
            <a:r>
              <a:rPr lang="ru-RU" sz="105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фактам коррупционных </a:t>
            </a:r>
            <a:r>
              <a:rPr lang="ru-RU" sz="105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правонарушений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05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обращение гражданина, замещавшего в государственном органе должность государственной службы Республики Татарстан, включенную в Перечень должностей, при замещении которых государственные гражданские служащие Республики Татарстан обязаны представлять сведения о своих доходах, об имуществе и обязательствах имущественного характера, а также сведения о доходах, об имуществе и обязательствах имущественного характера своих супруги (супруга) и несовершеннолетних детей, утвержденный государственным </a:t>
            </a:r>
            <a:r>
              <a:rPr lang="ru-RU" sz="105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органом</a:t>
            </a:r>
            <a:endParaRPr lang="ru-RU" sz="105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05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уведомление представителя нанимателя (работодателя) о намерении выполнять иную оплачиваемую </a:t>
            </a:r>
            <a:r>
              <a:rPr lang="ru-RU" sz="105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работу</a:t>
            </a:r>
            <a:endParaRPr lang="ru-RU" sz="105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05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уведомление представителя нанимателя (работодателя) о фактах обращения в целях склонения служащего (работника) к совершению коррупционных </a:t>
            </a:r>
            <a:r>
              <a:rPr lang="ru-RU" sz="105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правонарушений</a:t>
            </a:r>
            <a:endParaRPr lang="ru-RU" sz="105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05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уведомление представителя нанимателя (работодателя) и </a:t>
            </a:r>
            <a:r>
              <a:rPr lang="ru-RU" sz="105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непосредственного </a:t>
            </a:r>
            <a:r>
              <a:rPr lang="ru-RU" sz="105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начальника о возникшем конфликте интересов или о возможности его </a:t>
            </a:r>
            <a:r>
              <a:rPr lang="ru-RU" sz="105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возникновения</a:t>
            </a:r>
            <a:endParaRPr lang="ru-RU" sz="105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05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заявление </a:t>
            </a:r>
            <a:r>
              <a:rPr lang="ru-RU" sz="105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 </a:t>
            </a:r>
            <a:r>
              <a:rPr lang="ru-RU" sz="105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невозможности по объективным причинам представить сведения о </a:t>
            </a:r>
            <a:r>
              <a:rPr lang="ru-RU" sz="105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доходах</a:t>
            </a:r>
            <a:endParaRPr lang="ru-RU" sz="105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05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справка о доходах, расходах, об имуществе и обязательствах имущественного </a:t>
            </a:r>
            <a:r>
              <a:rPr lang="ru-RU" sz="105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характера</a:t>
            </a:r>
            <a:endParaRPr lang="ru-RU" sz="105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05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уведомление о получении </a:t>
            </a:r>
            <a:r>
              <a:rPr lang="ru-RU" sz="105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подарка</a:t>
            </a:r>
            <a:endParaRPr lang="ru-RU" sz="105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05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заявление о выкупе </a:t>
            </a:r>
            <a:r>
              <a:rPr lang="ru-RU" sz="105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подарка</a:t>
            </a:r>
            <a:endParaRPr lang="ru-RU" sz="105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05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справка о расходах </a:t>
            </a:r>
            <a:r>
              <a:rPr lang="ru-RU" sz="105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105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каждой сделке по приобретению земельного участка, другого объекта недвижимости, транспортного средства, ценных бумаг, акций (долей участия, паев в уставных (складочных) капиталах организаций) </a:t>
            </a:r>
            <a:r>
              <a:rPr lang="ru-RU" sz="105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05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05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05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 источниках получения средств, за счет которых совершена указанная </a:t>
            </a:r>
            <a:r>
              <a:rPr lang="ru-RU" sz="105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сделка</a:t>
            </a:r>
            <a:endParaRPr lang="ru-RU" sz="105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05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иные формы документов, связанные с противодействием коррупции, для заполнения, размещение которых будет признано целесообразным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569372" y="105098"/>
            <a:ext cx="2376264" cy="6028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Требуется актуализация </a:t>
            </a:r>
            <a:b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 изменении законодательства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Заголовок 16"/>
          <p:cNvSpPr txBox="1">
            <a:spLocks/>
          </p:cNvSpPr>
          <p:nvPr/>
        </p:nvSpPr>
        <p:spPr>
          <a:xfrm>
            <a:off x="765176" y="590755"/>
            <a:ext cx="1933402" cy="2344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200" dirty="0" smtClean="0">
                <a:latin typeface="Arial" pitchFamily="34" charset="0"/>
                <a:cs typeface="Arial" pitchFamily="34" charset="0"/>
              </a:rPr>
              <a:t>Должен содержать: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54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996" y="699542"/>
            <a:ext cx="5400600" cy="37446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Единые требования к размещению 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наполнению разделов официальных сайтов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республиканских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органов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исполнительной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власти Республики Татарстан в информационно-телекоммуникационной сети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«Интернет» по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вопросам противодействия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коррупции утверждены постановлением Кабинета Министров Республики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Татарстан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04.04.2013 № 225</a:t>
            </a:r>
          </a:p>
        </p:txBody>
      </p:sp>
      <p:pic>
        <p:nvPicPr>
          <p:cNvPr id="9218" name="Picture 2" descr="C:\Users\user1\Downloads\оллои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55526"/>
            <a:ext cx="3096344" cy="435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48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user1\Downloads\шпшдш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201" y="2787774"/>
            <a:ext cx="4591051" cy="213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747614" y="118158"/>
            <a:ext cx="5487064" cy="615000"/>
          </a:xfrm>
        </p:spPr>
        <p:txBody>
          <a:bodyPr>
            <a:noAutofit/>
          </a:bodyPr>
          <a:lstStyle/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13.(2) Подраздел </a:t>
            </a:r>
            <a:r>
              <a:rPr lang="ru-RU" sz="1400" b="1" dirty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«Формы документов, связанных </a:t>
            </a:r>
            <a:r>
              <a:rPr lang="ru-RU" sz="1400" b="1" dirty="0" smtClean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 smtClean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400" b="1" dirty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противодействием коррупции, для заполнения</a:t>
            </a:r>
            <a:r>
              <a:rPr lang="ru-RU" sz="1400" b="1" dirty="0" smtClean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04248" y="4761691"/>
            <a:ext cx="2133600" cy="273844"/>
          </a:xfrm>
        </p:spPr>
        <p:txBody>
          <a:bodyPr/>
          <a:lstStyle/>
          <a:p>
            <a:pPr>
              <a:defRPr/>
            </a:pPr>
            <a:fld id="{8E918D93-51EE-47D7-B4B5-22C9970D66D4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sp>
        <p:nvSpPr>
          <p:cNvPr id="4" name="AutoShape 6" descr="https://sgnorilsk.ru/uploads/item/maxresdefault-25a135c8d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s://sgnorilsk.ru/uploads/item/maxresdefault-25a135c8d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https://sgnorilsk.ru/uploads/item/maxresdefault-25a135c8d5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3" descr="https://tvernews.ru/uploads/UWPnMozmte2aAQMqP2iKTrtQM3RPtH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15" descr="https://tvernews.ru/uploads/UWPnMozmte2aAQMqP2iKTrtQM3RPtH.p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7" descr="https://www.fresher.ru/manager_content/9-2017/rabota-v-dekrete-a-pochemu-by-i-da/4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9" descr="https://www.fresher.ru/manager_content/9-2017/rabota-v-dekrete-a-pochemu-by-i-da/4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" descr="https://pbs.twimg.com/media/EUl_P4FX0AA7qpP.jpg:large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6" descr="https://m.realnoevremya.ru/uploads/article/c6/8e/2918754925a52112.jp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6" descr="https://mail.tatar.ru/owa/service.svc/s/GetFileAttachment?id=AAMkAGJjOTJmMDkxLWMzMzUtNDg4NS1hZDFhLWI3NjVkYzc0ZjQxZABGAAAAAACqmLKkzCSlQoDua8RCgqjrBwB3pZLmEza0S4DdDqsASnogAAAAAAENAAB3pZLmEza0S4DdDqsASnogAAYV5qOPAAABEgAQAA37lRn5pPlMiAE5a8Koy3w%3D&amp;X-OWA-CANARY=jLDBqrwrqUanufdIXiilnt-DJucnstgIJMODgudj1nguSkqLhkHQlsfu_kqyRdGoBcP7_yN8z1g.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Заголовок 16"/>
          <p:cNvSpPr txBox="1">
            <a:spLocks/>
          </p:cNvSpPr>
          <p:nvPr/>
        </p:nvSpPr>
        <p:spPr>
          <a:xfrm>
            <a:off x="765175" y="1732000"/>
            <a:ext cx="7991673" cy="9765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 algn="just">
              <a:buFont typeface="Wingdings" pitchFamily="2" charset="2"/>
              <a:buChar char="§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Ф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ормы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документов размещаются в виде электронной формы с возможностью заполнения соответствующих полей и последующей выгрузки в файл или в виде приложенных файлов следующих форматов: .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doc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, .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docx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, .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rtf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, .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pdf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171450" indent="-171450" algn="just">
              <a:buFont typeface="Wingdings" pitchFamily="2" charset="2"/>
              <a:buChar char="§"/>
            </a:pPr>
            <a:endParaRPr lang="ru-RU" sz="200" dirty="0" smtClean="0"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Wingdings" pitchFamily="2" charset="2"/>
              <a:buChar char="§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Р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азмещение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в иных форматах, а также в виде сканированных документов, требующих дополнительного распознавания, не допускается</a:t>
            </a:r>
          </a:p>
        </p:txBody>
      </p:sp>
      <p:sp>
        <p:nvSpPr>
          <p:cNvPr id="23" name="Стрелка вправо 22"/>
          <p:cNvSpPr/>
          <p:nvPr/>
        </p:nvSpPr>
        <p:spPr>
          <a:xfrm rot="8426893">
            <a:off x="4351165" y="4185176"/>
            <a:ext cx="432048" cy="366395"/>
          </a:xfrm>
          <a:prstGeom prst="rightArrow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489700" y="105097"/>
            <a:ext cx="2548470" cy="6648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Требуется актуализация </a:t>
            </a:r>
            <a:b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 изменении законодательства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трелка вправо 29"/>
          <p:cNvSpPr/>
          <p:nvPr/>
        </p:nvSpPr>
        <p:spPr>
          <a:xfrm rot="2265465">
            <a:off x="1732143" y="4190553"/>
            <a:ext cx="432048" cy="366395"/>
          </a:xfrm>
          <a:prstGeom prst="rightArrow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Заголовок 16"/>
          <p:cNvSpPr txBox="1">
            <a:spLocks/>
          </p:cNvSpPr>
          <p:nvPr/>
        </p:nvSpPr>
        <p:spPr>
          <a:xfrm>
            <a:off x="733362" y="1074737"/>
            <a:ext cx="8055298" cy="7049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200" dirty="0" smtClean="0">
                <a:latin typeface="Arial" pitchFamily="34" charset="0"/>
                <a:cs typeface="Arial" pitchFamily="34" charset="0"/>
              </a:rPr>
              <a:t>Должен содержать гиперссылку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, к специальному программному обеспечению «Справки БК», размещенному </a:t>
            </a:r>
            <a:br>
              <a:rPr lang="ru-RU" sz="1200" dirty="0" smtClean="0"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latin typeface="Arial" pitchFamily="34" charset="0"/>
                <a:cs typeface="Arial" pitchFamily="34" charset="0"/>
              </a:rPr>
              <a:t>на официальном сайте Президента РФ (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http://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kremlin.ru/structure/additional/12) или на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официальном сайте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государственной информационной системы в области государственной службы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в информационно- телекоммуникационной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сети «Интернет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» (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https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gossluzhba.gov.ru/anticorruption/spravki_bk</a:t>
            </a:r>
            <a:r>
              <a:rPr lang="ru-RU" sz="1200" dirty="0" smtClean="0"/>
              <a:t>)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 smtClean="0">
                <a:latin typeface="Arial" pitchFamily="34" charset="0"/>
                <a:cs typeface="Arial" pitchFamily="34" charset="0"/>
              </a:rPr>
            </a:b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85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683568" y="130175"/>
            <a:ext cx="4845515" cy="714900"/>
          </a:xfrm>
        </p:spPr>
        <p:txBody>
          <a:bodyPr>
            <a:noAutofit/>
          </a:bodyPr>
          <a:lstStyle/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14. Подраздел </a:t>
            </a:r>
            <a:r>
              <a:rPr lang="ru-RU" sz="1400" b="1" dirty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«Методические материалы, доклады, отчеты, обзоры, памятки, статистическая и иная информация по вопросам противодействия </a:t>
            </a:r>
            <a:r>
              <a:rPr lang="ru-RU" sz="1400" b="1" dirty="0" smtClean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коррупции»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04248" y="4761691"/>
            <a:ext cx="2133600" cy="273844"/>
          </a:xfrm>
        </p:spPr>
        <p:txBody>
          <a:bodyPr/>
          <a:lstStyle/>
          <a:p>
            <a:pPr>
              <a:defRPr/>
            </a:pPr>
            <a:fld id="{8E918D93-51EE-47D7-B4B5-22C9970D66D4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4" name="AutoShape 6" descr="https://sgnorilsk.ru/uploads/item/maxresdefault-25a135c8d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s://sgnorilsk.ru/uploads/item/maxresdefault-25a135c8d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https://sgnorilsk.ru/uploads/item/maxresdefault-25a135c8d5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3" descr="https://tvernews.ru/uploads/UWPnMozmte2aAQMqP2iKTrtQM3RPtH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15" descr="https://tvernews.ru/uploads/UWPnMozmte2aAQMqP2iKTrtQM3RPtH.p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7" descr="https://www.fresher.ru/manager_content/9-2017/rabota-v-dekrete-a-pochemu-by-i-da/4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9" descr="https://www.fresher.ru/manager_content/9-2017/rabota-v-dekrete-a-pochemu-by-i-da/4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" descr="https://pbs.twimg.com/media/EUl_P4FX0AA7qpP.jpg:large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6" descr="https://m.realnoevremya.ru/uploads/article/c6/8e/2918754925a52112.jp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6" descr="https://mail.tatar.ru/owa/service.svc/s/GetFileAttachment?id=AAMkAGJjOTJmMDkxLWMzMzUtNDg4NS1hZDFhLWI3NjVkYzc0ZjQxZABGAAAAAACqmLKkzCSlQoDua8RCgqjrBwB3pZLmEza0S4DdDqsASnogAAAAAAENAAB3pZLmEza0S4DdDqsASnogAAYV5qOPAAABEgAQAA37lRn5pPlMiAE5a8Koy3w%3D&amp;X-OWA-CANARY=jLDBqrwrqUanufdIXiilnt-DJucnstgIJMODgudj1nguSkqLhkHQlsfu_kqyRdGoBcP7_yN8z1g.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Заголовок 16"/>
          <p:cNvSpPr txBox="1">
            <a:spLocks/>
          </p:cNvSpPr>
          <p:nvPr/>
        </p:nvSpPr>
        <p:spPr>
          <a:xfrm>
            <a:off x="618841" y="2331175"/>
            <a:ext cx="4091014" cy="1300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 algn="just">
              <a:buFont typeface="Wingdings" pitchFamily="2" charset="2"/>
              <a:buChar char="q"/>
            </a:pPr>
            <a:r>
              <a:rPr lang="ru-RU" sz="1100" dirty="0" smtClean="0">
                <a:latin typeface="Arial" pitchFamily="34" charset="0"/>
                <a:cs typeface="Arial" pitchFamily="34" charset="0"/>
              </a:rPr>
              <a:t>методические рекомендации, письма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с разъяснениями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законодательства и иные материалы по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вопросам противодействия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коррупции</a:t>
            </a:r>
            <a:endParaRPr lang="ru-RU" sz="1100" dirty="0"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Wingdings" pitchFamily="2" charset="2"/>
              <a:buChar char="q"/>
            </a:pPr>
            <a:endParaRPr lang="ru-RU" sz="500" dirty="0" smtClean="0"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Wingdings" pitchFamily="2" charset="2"/>
              <a:buChar char="q"/>
            </a:pPr>
            <a:endParaRPr lang="ru-RU" sz="500" dirty="0"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Wingdings" pitchFamily="2" charset="2"/>
              <a:buChar char="q"/>
            </a:pPr>
            <a:r>
              <a:rPr lang="ru-RU" sz="1100" dirty="0" smtClean="0">
                <a:latin typeface="Arial" pitchFamily="34" charset="0"/>
                <a:cs typeface="Arial" pitchFamily="34" charset="0"/>
              </a:rPr>
              <a:t>гиперссылки к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методическим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материалам:</a:t>
            </a:r>
          </a:p>
          <a:p>
            <a:pPr marL="171450" indent="-171450" algn="just">
              <a:buFont typeface="Wingdings" pitchFamily="2" charset="2"/>
              <a:buChar char="q"/>
            </a:pPr>
            <a:endParaRPr lang="ru-RU" sz="200" dirty="0" smtClean="0"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Wingdings" pitchFamily="2" charset="2"/>
              <a:buChar char="q"/>
            </a:pPr>
            <a:endParaRPr lang="ru-RU" sz="200" dirty="0" smtClean="0"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Wingdings" pitchFamily="2" charset="2"/>
              <a:buChar char="§"/>
            </a:pPr>
            <a:r>
              <a:rPr lang="ru-RU" sz="1100" dirty="0" smtClean="0">
                <a:latin typeface="Arial" pitchFamily="34" charset="0"/>
                <a:cs typeface="Arial" pitchFamily="34" charset="0"/>
              </a:rPr>
              <a:t>одобренным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президиумом Совета при Президенте Российской Федерации по противодействию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коррупции</a:t>
            </a:r>
          </a:p>
          <a:p>
            <a:pPr marL="171450" indent="-171450" algn="just">
              <a:buFont typeface="Wingdings" pitchFamily="2" charset="2"/>
              <a:buChar char="§"/>
            </a:pPr>
            <a:endParaRPr lang="ru-RU" sz="200" dirty="0" smtClean="0"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Wingdings" pitchFamily="2" charset="2"/>
              <a:buChar char="§"/>
            </a:pPr>
            <a:endParaRPr lang="ru-RU" sz="200" dirty="0" smtClean="0"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Wingdings" pitchFamily="2" charset="2"/>
              <a:buChar char="§"/>
            </a:pPr>
            <a:r>
              <a:rPr lang="ru-RU" sz="1100" dirty="0" smtClean="0">
                <a:latin typeface="Arial" pitchFamily="34" charset="0"/>
                <a:cs typeface="Arial" pitchFamily="34" charset="0"/>
              </a:rPr>
              <a:t>методическим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рекомендациям, обзорам, разъяснениям и иным документам, в том числе подготовленным Министерством труда и социальной защиты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РФ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https://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mintrud.gov.ru/ministry/programms/anticorruption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1100" dirty="0"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Wingdings" pitchFamily="2" charset="2"/>
              <a:buChar char="§"/>
            </a:pPr>
            <a:r>
              <a:rPr lang="ru-RU" sz="1100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специализированном информационно-методическом ресурсе по вопросам противодействия коррупции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100" dirty="0" smtClean="0">
                <a:latin typeface="Arial" pitchFamily="34" charset="0"/>
                <a:cs typeface="Arial" pitchFamily="34" charset="0"/>
              </a:rPr>
            </a:br>
            <a:r>
              <a:rPr lang="ru-RU" sz="1100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базе федеральной государственной информационной системы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«Единая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информационная система управления кадровым составом государственной гражданской службы Российской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Федерации»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(https://gossluzhba.gov.ru/anticorruption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11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5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796136" y="160337"/>
            <a:ext cx="3150221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Требуется актуализация </a:t>
            </a:r>
            <a:b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 изменении законодательства, разработке новых материалов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трелка вправо 29"/>
          <p:cNvSpPr/>
          <p:nvPr/>
        </p:nvSpPr>
        <p:spPr>
          <a:xfrm rot="2265465">
            <a:off x="4779868" y="2902077"/>
            <a:ext cx="311514" cy="333120"/>
          </a:xfrm>
          <a:prstGeom prst="rightArrow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Заголовок 16"/>
          <p:cNvSpPr txBox="1">
            <a:spLocks/>
          </p:cNvSpPr>
          <p:nvPr/>
        </p:nvSpPr>
        <p:spPr>
          <a:xfrm>
            <a:off x="4923508" y="1138759"/>
            <a:ext cx="3878833" cy="10729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500" dirty="0" smtClean="0"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Wingdings" pitchFamily="2" charset="2"/>
              <a:buChar char="§"/>
            </a:pPr>
            <a:r>
              <a:rPr lang="ru-RU" sz="1100" dirty="0" smtClean="0">
                <a:latin typeface="Arial" pitchFamily="34" charset="0"/>
                <a:cs typeface="Arial" pitchFamily="34" charset="0"/>
              </a:rPr>
              <a:t>Указанные материалы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размещаются в виде текста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следующих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форматов: .</a:t>
            </a:r>
            <a:r>
              <a:rPr lang="ru-RU" sz="1100" dirty="0" err="1">
                <a:latin typeface="Arial" pitchFamily="34" charset="0"/>
                <a:cs typeface="Arial" pitchFamily="34" charset="0"/>
              </a:rPr>
              <a:t>doc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, .</a:t>
            </a:r>
            <a:r>
              <a:rPr lang="ru-RU" sz="1100" dirty="0" err="1">
                <a:latin typeface="Arial" pitchFamily="34" charset="0"/>
                <a:cs typeface="Arial" pitchFamily="34" charset="0"/>
              </a:rPr>
              <a:t>docx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, .</a:t>
            </a:r>
            <a:r>
              <a:rPr lang="ru-RU" sz="1100" dirty="0" err="1">
                <a:latin typeface="Arial" pitchFamily="34" charset="0"/>
                <a:cs typeface="Arial" pitchFamily="34" charset="0"/>
              </a:rPr>
              <a:t>rtf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, .</a:t>
            </a:r>
            <a:r>
              <a:rPr lang="ru-RU" sz="1100" dirty="0" err="1">
                <a:latin typeface="Arial" pitchFamily="34" charset="0"/>
                <a:cs typeface="Arial" pitchFamily="34" charset="0"/>
              </a:rPr>
              <a:t>pdf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, .</a:t>
            </a:r>
            <a:r>
              <a:rPr lang="ru-RU" sz="1100" dirty="0" err="1">
                <a:latin typeface="Arial" pitchFamily="34" charset="0"/>
                <a:cs typeface="Arial" pitchFamily="34" charset="0"/>
              </a:rPr>
              <a:t>ppt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, .</a:t>
            </a:r>
            <a:r>
              <a:rPr lang="ru-RU" sz="1100" dirty="0" err="1">
                <a:latin typeface="Arial" pitchFamily="34" charset="0"/>
                <a:cs typeface="Arial" pitchFamily="34" charset="0"/>
              </a:rPr>
              <a:t>pptx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), обеспечивающем возможность поиска и копирования фрагментов текста средствами веб-обозревателя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(«гипертекстовый формат»)</a:t>
            </a:r>
          </a:p>
          <a:p>
            <a:pPr marL="171450" indent="-171450" algn="just">
              <a:buFont typeface="Wingdings" pitchFamily="2" charset="2"/>
              <a:buChar char="§"/>
            </a:pPr>
            <a:endParaRPr lang="ru-RU" sz="200" dirty="0" smtClean="0"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Wingdings" pitchFamily="2" charset="2"/>
              <a:buChar char="§"/>
            </a:pPr>
            <a:r>
              <a:rPr lang="ru-RU" sz="1100" dirty="0" smtClean="0">
                <a:latin typeface="Arial" pitchFamily="34" charset="0"/>
                <a:cs typeface="Arial" pitchFamily="34" charset="0"/>
              </a:rPr>
              <a:t>Размещение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в иных форматах, а также в виде сканированных документов, требующих дополнительного распознавания, не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допускается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трелка вправо 23"/>
          <p:cNvSpPr/>
          <p:nvPr/>
        </p:nvSpPr>
        <p:spPr>
          <a:xfrm rot="2265465">
            <a:off x="4779869" y="3237566"/>
            <a:ext cx="311514" cy="333120"/>
          </a:xfrm>
          <a:prstGeom prst="rightArrow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2265465">
            <a:off x="4779230" y="3622420"/>
            <a:ext cx="311514" cy="333120"/>
          </a:xfrm>
          <a:prstGeom prst="rightArrow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Заголовок 16"/>
          <p:cNvSpPr txBox="1">
            <a:spLocks/>
          </p:cNvSpPr>
          <p:nvPr/>
        </p:nvSpPr>
        <p:spPr>
          <a:xfrm>
            <a:off x="814837" y="1021548"/>
            <a:ext cx="1933402" cy="2344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200" dirty="0" smtClean="0">
                <a:latin typeface="Arial" pitchFamily="34" charset="0"/>
                <a:cs typeface="Arial" pitchFamily="34" charset="0"/>
              </a:rPr>
              <a:t>Должен содержать: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C:\Users\user1\Downloads\лрлодть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552896"/>
            <a:ext cx="3311295" cy="247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63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662880" y="205979"/>
            <a:ext cx="8229600" cy="716358"/>
          </a:xfrm>
        </p:spPr>
        <p:txBody>
          <a:bodyPr>
            <a:noAutofit/>
          </a:bodyPr>
          <a:lstStyle/>
          <a:p>
            <a:r>
              <a:rPr lang="ru-RU" sz="2200" dirty="0" smtClean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Заключительные положения</a:t>
            </a:r>
            <a:endParaRPr lang="ru-RU" sz="2200" dirty="0">
              <a:solidFill>
                <a:srgbClr val="9966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04248" y="4761691"/>
            <a:ext cx="2133600" cy="273844"/>
          </a:xfrm>
        </p:spPr>
        <p:txBody>
          <a:bodyPr/>
          <a:lstStyle/>
          <a:p>
            <a:pPr>
              <a:defRPr/>
            </a:pPr>
            <a:fld id="{8E918D93-51EE-47D7-B4B5-22C9970D66D4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sp>
        <p:nvSpPr>
          <p:cNvPr id="4" name="AutoShape 6" descr="https://sgnorilsk.ru/uploads/item/maxresdefault-25a135c8d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s://sgnorilsk.ru/uploads/item/maxresdefault-25a135c8d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https://sgnorilsk.ru/uploads/item/maxresdefault-25a135c8d5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3" descr="https://tvernews.ru/uploads/UWPnMozmte2aAQMqP2iKTrtQM3RPtH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15" descr="https://tvernews.ru/uploads/UWPnMozmte2aAQMqP2iKTrtQM3RPtH.p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7" descr="https://www.fresher.ru/manager_content/9-2017/rabota-v-dekrete-a-pochemu-by-i-da/4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9" descr="https://www.fresher.ru/manager_content/9-2017/rabota-v-dekrete-a-pochemu-by-i-da/4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" descr="https://pbs.twimg.com/media/EUl_P4FX0AA7qpP.jpg:large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6" descr="https://m.realnoevremya.ru/uploads/article/c6/8e/2918754925a52112.jp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6" descr="https://mail.tatar.ru/owa/service.svc/s/GetFileAttachment?id=AAMkAGJjOTJmMDkxLWMzMzUtNDg4NS1hZDFhLWI3NjVkYzc0ZjQxZABGAAAAAACqmLKkzCSlQoDua8RCgqjrBwB3pZLmEza0S4DdDqsASnogAAAAAAENAAB3pZLmEza0S4DdDqsASnogAAYV5qOPAAABEgAQAA37lRn5pPlMiAE5a8Koy3w%3D&amp;X-OWA-CANARY=jLDBqrwrqUanufdIXiilnt-DJucnstgIJMODgudj1nguSkqLhkHQlsfu_kqyRdGoBcP7_yN8z1g.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91071" y="24252"/>
            <a:ext cx="61278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  <p:sp>
        <p:nvSpPr>
          <p:cNvPr id="18" name="Заголовок 16"/>
          <p:cNvSpPr txBox="1">
            <a:spLocks/>
          </p:cNvSpPr>
          <p:nvPr/>
        </p:nvSpPr>
        <p:spPr>
          <a:xfrm>
            <a:off x="741030" y="2355726"/>
            <a:ext cx="8204234" cy="7163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При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оформлении раздела </a:t>
            </a:r>
            <a:r>
              <a:rPr lang="ru-RU" sz="1600" b="1" dirty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«Противодействие </a:t>
            </a:r>
            <a:r>
              <a:rPr lang="ru-RU" sz="1600" b="1" dirty="0" smtClean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коррупции»:</a:t>
            </a:r>
          </a:p>
          <a:p>
            <a:pPr algn="just"/>
            <a:endParaRPr lang="ru-RU" sz="800" dirty="0" smtClean="0">
              <a:solidFill>
                <a:srgbClr val="996633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b="1" u="sng" dirty="0" smtClean="0">
                <a:latin typeface="Arial" pitchFamily="34" charset="0"/>
                <a:cs typeface="Arial" pitchFamily="34" charset="0"/>
              </a:rPr>
              <a:t>необходимо</a:t>
            </a:r>
            <a:r>
              <a:rPr lang="ru-RU" sz="1600" dirty="0" smtClean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соблюдать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структуру подразделов, предусмотренную </a:t>
            </a:r>
            <a:r>
              <a:rPr lang="ru-RU" sz="1600" b="1" dirty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Едиными требованиями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размещая дополнительную информацию после обязательных</a:t>
            </a:r>
          </a:p>
          <a:p>
            <a:pPr algn="l"/>
            <a:endParaRPr lang="ru-RU" sz="500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sz="1600" b="1" u="sng" dirty="0" smtClean="0">
                <a:latin typeface="Arial" pitchFamily="34" charset="0"/>
                <a:cs typeface="Arial" pitchFamily="34" charset="0"/>
              </a:rPr>
              <a:t>не запрещается:</a:t>
            </a:r>
          </a:p>
          <a:p>
            <a:pPr algn="l"/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создание дополнительных тематических подразделов</a:t>
            </a:r>
          </a:p>
          <a:p>
            <a:pPr marL="285750" indent="-285750" algn="l">
              <a:buFont typeface="Arial" pitchFamily="34" charset="0"/>
              <a:buChar char="•"/>
            </a:pPr>
            <a:endParaRPr lang="ru-RU" sz="800" dirty="0"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размещение иной информации и материалов по антикоррупционной тематике</a:t>
            </a:r>
          </a:p>
          <a:p>
            <a:pPr algn="just"/>
            <a:endParaRPr lang="ru-RU" sz="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По вопросам, возникающим при заполнении подразделов, Вы можете обратиться:</a:t>
            </a:r>
          </a:p>
          <a:p>
            <a:endParaRPr lang="ru-RU" sz="500" b="1" dirty="0" smtClean="0">
              <a:solidFill>
                <a:srgbClr val="996633"/>
              </a:solidFill>
              <a:latin typeface="Arial" pitchFamily="34" charset="0"/>
              <a:cs typeface="Arial" pitchFamily="34" charset="0"/>
            </a:endParaRPr>
          </a:p>
          <a:p>
            <a:endParaRPr lang="ru-RU" sz="500" b="1" dirty="0" smtClean="0">
              <a:solidFill>
                <a:srgbClr val="996633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Телефон: 8(843</a:t>
            </a:r>
            <a:r>
              <a:rPr lang="ru-RU" sz="1600" b="1" dirty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sz="1600" b="1" dirty="0" smtClean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222-60-47</a:t>
            </a:r>
          </a:p>
          <a:p>
            <a:r>
              <a:rPr lang="en-US" sz="1600" b="1" dirty="0" smtClean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E-mail</a:t>
            </a:r>
            <a:r>
              <a:rPr lang="ru-RU" sz="1600" b="1" dirty="0" smtClean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600" b="1" dirty="0" smtClean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Erik.Shaihov@tatar.ru</a:t>
            </a:r>
            <a:endParaRPr lang="ru-RU" sz="1600" b="1" dirty="0" smtClean="0">
              <a:solidFill>
                <a:srgbClr val="996633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err="1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Шаихов</a:t>
            </a:r>
            <a:r>
              <a:rPr lang="ru-RU" sz="1600" b="1" dirty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 Эрик </a:t>
            </a:r>
            <a:r>
              <a:rPr lang="ru-RU" sz="1600" b="1" dirty="0" smtClean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Артурович</a:t>
            </a:r>
          </a:p>
        </p:txBody>
      </p:sp>
    </p:spTree>
    <p:extLst>
      <p:ext uri="{BB962C8B-B14F-4D97-AF65-F5344CB8AC3E}">
        <p14:creationId xmlns:p14="http://schemas.microsoft.com/office/powerpoint/2010/main" val="134811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203598"/>
            <a:ext cx="8208912" cy="3744640"/>
          </a:xfrm>
        </p:spPr>
        <p:txBody>
          <a:bodyPr>
            <a:noAutofit/>
          </a:bodyPr>
          <a:lstStyle/>
          <a:p>
            <a:pPr marL="609600" indent="-609600" algn="just">
              <a:buFontTx/>
              <a:buAutoNum type="arabicPeriod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«Комиссия по координации работы по противодействию коррупции в Республике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Татарстан»</a:t>
            </a:r>
            <a:endParaRPr lang="ru-RU" sz="500" dirty="0" smtClean="0">
              <a:latin typeface="Arial" pitchFamily="34" charset="0"/>
              <a:cs typeface="Arial" pitchFamily="34" charset="0"/>
            </a:endParaRPr>
          </a:p>
          <a:p>
            <a:pPr marL="609600" indent="-609600" algn="just">
              <a:buFontTx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«Антикоррупционная экспертиза»</a:t>
            </a:r>
          </a:p>
          <a:p>
            <a:pPr marL="609600" indent="-609600" algn="just">
              <a:buFontTx/>
              <a:buAutoNum type="arabicPeriod"/>
            </a:pPr>
            <a:endParaRPr lang="ru-RU" sz="500" dirty="0" smtClean="0">
              <a:latin typeface="Arial" pitchFamily="34" charset="0"/>
              <a:cs typeface="Arial" pitchFamily="34" charset="0"/>
            </a:endParaRPr>
          </a:p>
          <a:p>
            <a:pPr marL="609600" indent="-609600" algn="just">
              <a:buFontTx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«Обратная связь для сообщений о фактах коррупции»</a:t>
            </a:r>
          </a:p>
          <a:p>
            <a:pPr marL="609600" indent="-609600" algn="just">
              <a:buFontTx/>
              <a:buAutoNum type="arabicPeriod"/>
            </a:pPr>
            <a:endParaRPr lang="ru-RU" sz="500" dirty="0" smtClean="0">
              <a:latin typeface="Arial" pitchFamily="34" charset="0"/>
              <a:cs typeface="Arial" pitchFamily="34" charset="0"/>
            </a:endParaRPr>
          </a:p>
          <a:p>
            <a:pPr marL="609600" indent="-609600" algn="just">
              <a:buFontTx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«Ведомственная (муниципальная) антикоррупционная программа»</a:t>
            </a:r>
          </a:p>
          <a:p>
            <a:pPr marL="609600" indent="-609600" algn="just">
              <a:buFontTx/>
              <a:buAutoNum type="arabicPeriod"/>
            </a:pPr>
            <a:endParaRPr lang="ru-RU" sz="500" dirty="0" smtClean="0">
              <a:latin typeface="Arial" pitchFamily="34" charset="0"/>
              <a:cs typeface="Arial" pitchFamily="34" charset="0"/>
            </a:endParaRPr>
          </a:p>
          <a:p>
            <a:pPr marL="609600" indent="-609600" algn="just">
              <a:buFontTx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Сведения о доходах, расходах, об имуществе и обязательствах имущественного характера лиц, замещающих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должности государственной гражданской (муниципальной) службы,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и членов их семей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» </a:t>
            </a:r>
          </a:p>
          <a:p>
            <a:pPr marL="609600" indent="-609600" algn="just">
              <a:buFontTx/>
              <a:buAutoNum type="arabicPeriod"/>
            </a:pPr>
            <a:endParaRPr lang="ru-RU" sz="500" dirty="0" smtClean="0">
              <a:latin typeface="Arial" pitchFamily="34" charset="0"/>
              <a:cs typeface="Arial" pitchFamily="34" charset="0"/>
            </a:endParaRPr>
          </a:p>
          <a:p>
            <a:pPr marL="609600" indent="-609600" algn="just">
              <a:buFontTx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«Комиссия при руководителе государственного органа по противодействию коррупции» («Комиссия по координации работы по противодействию коррупции в ___ муниципальном районе (городском округе)»</a:t>
            </a:r>
          </a:p>
          <a:p>
            <a:pPr marL="609600" indent="-609600" algn="just">
              <a:buFontTx/>
              <a:buAutoNum type="arabicPeriod"/>
            </a:pPr>
            <a:endParaRPr lang="ru-RU" sz="500" dirty="0" smtClean="0">
              <a:latin typeface="Arial" pitchFamily="34" charset="0"/>
              <a:cs typeface="Arial" pitchFamily="34" charset="0"/>
            </a:endParaRPr>
          </a:p>
          <a:p>
            <a:pPr marL="609600" indent="-609600" algn="just">
              <a:buFontTx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«Комиссия по соблюдению требований к служебному поведению государственных гражданских (муниципальных) служащих и урегулированию конфликта интересов»</a:t>
            </a:r>
          </a:p>
          <a:p>
            <a:pPr marL="0" indent="0" algn="just">
              <a:buNone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05979"/>
            <a:ext cx="6768752" cy="857250"/>
          </a:xfrm>
        </p:spPr>
        <p:txBody>
          <a:bodyPr>
            <a:noAutofit/>
          </a:bodyPr>
          <a:lstStyle/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разделе </a:t>
            </a:r>
            <a:r>
              <a:rPr lang="ru-RU" sz="1400" b="1" dirty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«Противодействие коррупции»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должна содержаться информация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об антикоррупционной работе органов в виде списка последовательных гиперссылок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отдельные подразделы сайта, посвященные следующим направлениям антикоррупционной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работы: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85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411510"/>
            <a:ext cx="8208912" cy="4320704"/>
          </a:xfrm>
        </p:spPr>
        <p:txBody>
          <a:bodyPr>
            <a:noAutofit/>
          </a:bodyPr>
          <a:lstStyle/>
          <a:p>
            <a:pPr marL="609600" indent="-609600" algn="just">
              <a:buFont typeface="+mj-lt"/>
              <a:buAutoNum type="arabicPeriod" startAt="8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«Ответственные лица за работу по профилактике коррупционных и иных правонарушений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в государственном органе»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609600" indent="-609600">
              <a:buFontTx/>
              <a:buAutoNum type="arabicPeriod" startAt="8"/>
            </a:pPr>
            <a:endParaRPr lang="ru-RU" sz="500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buFontTx/>
              <a:buAutoNum type="arabicPeriod" startAt="8"/>
            </a:pPr>
            <a:endParaRPr lang="ru-RU" sz="500" dirty="0">
              <a:latin typeface="Arial" pitchFamily="34" charset="0"/>
              <a:cs typeface="Arial" pitchFamily="34" charset="0"/>
            </a:endParaRPr>
          </a:p>
          <a:p>
            <a:pPr marL="609600" indent="-609600" algn="just">
              <a:buFontTx/>
              <a:buAutoNum type="arabicPeriod" startAt="8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«Отчеты о мерах по реализации антикоррупционной политики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в государственном органе»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609600" indent="-609600">
              <a:buFontTx/>
              <a:buAutoNum type="arabicPeriod" startAt="8"/>
            </a:pPr>
            <a:endParaRPr lang="ru-RU" sz="500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buFontTx/>
              <a:buAutoNum type="arabicPeriod" startAt="8"/>
            </a:pPr>
            <a:endParaRPr lang="ru-RU" sz="500" dirty="0">
              <a:latin typeface="Arial" pitchFamily="34" charset="0"/>
              <a:cs typeface="Arial" pitchFamily="34" charset="0"/>
            </a:endParaRPr>
          </a:p>
          <a:p>
            <a:pPr marL="609600" indent="-609600" algn="just">
              <a:buFontTx/>
              <a:buAutoNum type="arabicPeriod" startAt="8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«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Результаты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антикоррупционной экспертизы нормативных правовых актов и проектов нормативных правовых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актов (муниципальных НПА и проектов муниципальных НПА), проведенной государственным органом»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609600" indent="-609600">
              <a:buFontTx/>
              <a:buAutoNum type="arabicPeriod" startAt="8"/>
            </a:pPr>
            <a:endParaRPr lang="ru-RU" sz="500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buFontTx/>
              <a:buAutoNum type="arabicPeriod" startAt="8"/>
            </a:pPr>
            <a:endParaRPr lang="ru-RU" sz="500" dirty="0">
              <a:latin typeface="Arial" pitchFamily="34" charset="0"/>
              <a:cs typeface="Arial" pitchFamily="34" charset="0"/>
            </a:endParaRPr>
          </a:p>
          <a:p>
            <a:pPr marL="609600" indent="-609600">
              <a:buFontTx/>
              <a:buAutoNum type="arabicPeriod" startAt="8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«Опрос общественного мнения, анкетирование»</a:t>
            </a:r>
          </a:p>
          <a:p>
            <a:pPr marL="609600" indent="-609600">
              <a:buFontTx/>
              <a:buAutoNum type="arabicPeriod" startAt="8"/>
            </a:pPr>
            <a:endParaRPr lang="ru-RU" sz="500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buFontTx/>
              <a:buAutoNum type="arabicPeriod" startAt="8"/>
            </a:pPr>
            <a:endParaRPr lang="ru-RU" sz="500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buFontTx/>
              <a:buAutoNum type="arabicPeriod" startAt="8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«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Нормативные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правовые и иные акты в сфере противодействия коррупции» </a:t>
            </a:r>
          </a:p>
          <a:p>
            <a:pPr marL="609600" indent="-609600">
              <a:buFontTx/>
              <a:buAutoNum type="arabicPeriod" startAt="8"/>
            </a:pPr>
            <a:endParaRPr lang="ru-RU" sz="500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buFontTx/>
              <a:buAutoNum type="arabicPeriod" startAt="8"/>
            </a:pPr>
            <a:endParaRPr lang="ru-RU" sz="500" dirty="0">
              <a:latin typeface="Arial" pitchFamily="34" charset="0"/>
              <a:cs typeface="Arial" pitchFamily="34" charset="0"/>
            </a:endParaRPr>
          </a:p>
          <a:p>
            <a:pPr marL="609600" indent="-609600">
              <a:buFontTx/>
              <a:buAutoNum type="arabicPeriod" startAt="8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«Формы документов, связанных с противодействием коррупции, для заполнения»</a:t>
            </a:r>
          </a:p>
          <a:p>
            <a:pPr marL="609600" indent="-609600">
              <a:buFontTx/>
              <a:buAutoNum type="arabicPeriod" startAt="8"/>
            </a:pPr>
            <a:endParaRPr lang="ru-RU" sz="500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buFontTx/>
              <a:buAutoNum type="arabicPeriod" startAt="8"/>
            </a:pPr>
            <a:endParaRPr lang="ru-RU" sz="500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buFontTx/>
              <a:buAutoNum type="arabicPeriod" startAt="8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Методические материалы, доклады, отчеты, обзоры, статистическая и иная информация по вопросам противодействия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коррупции»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93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123478"/>
            <a:ext cx="9144000" cy="482204"/>
          </a:xfrm>
        </p:spPr>
        <p:txBody>
          <a:bodyPr>
            <a:noAutofit/>
          </a:bodyPr>
          <a:lstStyle/>
          <a:p>
            <a:pPr eaLnBrk="1" hangingPunct="1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едостатки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выявляемые в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ходе мониторинга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раздела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Противодействие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коррупции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4339" name="Rectangle 2"/>
          <p:cNvSpPr>
            <a:spLocks noGrp="1" noRot="1" noChangeArrowheads="1"/>
          </p:cNvSpPr>
          <p:nvPr>
            <p:ph idx="4294967295"/>
          </p:nvPr>
        </p:nvSpPr>
        <p:spPr>
          <a:xfrm>
            <a:off x="611560" y="627534"/>
            <a:ext cx="8282633" cy="3874740"/>
          </a:xfrm>
        </p:spPr>
        <p:txBody>
          <a:bodyPr>
            <a:noAutofit/>
          </a:bodyPr>
          <a:lstStyle/>
          <a:p>
            <a:pPr algn="just" eaLnBrk="1" hangingPunct="1">
              <a:buFont typeface="Wingdings" pitchFamily="2" charset="2"/>
              <a:buChar char="q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отсутствие отчетной информации об исполнении ведомственной (муниципальной) антикоррупционной программы</a:t>
            </a:r>
          </a:p>
          <a:p>
            <a:pPr algn="just" eaLnBrk="1" hangingPunct="1">
              <a:buFont typeface="Wingdings" pitchFamily="2" charset="2"/>
              <a:buChar char="q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н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е размещена актуальная версия ведомственной (муниципальной) антикоррупционной программы</a:t>
            </a:r>
          </a:p>
          <a:p>
            <a:pPr marL="0" indent="0" algn="just" eaLnBrk="1" hangingPunct="1">
              <a:buNone/>
            </a:pPr>
            <a:endParaRPr lang="ru-RU" sz="500" dirty="0" smtClean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buFont typeface="Wingdings" pitchFamily="2" charset="2"/>
              <a:buChar char="q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не все проекты НПА (МНПА) размещаются для проведения независимой антикоррупционной экспертизы</a:t>
            </a:r>
          </a:p>
          <a:p>
            <a:pPr algn="just" eaLnBrk="1" hangingPunct="1">
              <a:buFont typeface="Wingdings" pitchFamily="2" charset="2"/>
              <a:buChar char="q"/>
            </a:pPr>
            <a:endParaRPr lang="ru-RU" sz="500" dirty="0" smtClean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buFont typeface="Wingdings" pitchFamily="2" charset="2"/>
              <a:buChar char="q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не размещаются результаты антикоррупционной экспертизы проектов НПА (МНПА)</a:t>
            </a:r>
          </a:p>
          <a:p>
            <a:pPr algn="just" eaLnBrk="1" hangingPunct="1">
              <a:buFont typeface="Wingdings" pitchFamily="2" charset="2"/>
              <a:buChar char="q"/>
            </a:pPr>
            <a:endParaRPr lang="ru-RU" sz="500" dirty="0" smtClean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buFont typeface="Wingdings" pitchFamily="2" charset="2"/>
              <a:buChar char="q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в подразделе «Опрос общественного мнения, анкетирование» не размещаются результаты антикоррупционных исследований за предыдущие периоды, соответствующие анкеты, опросные листы</a:t>
            </a:r>
          </a:p>
          <a:p>
            <a:pPr algn="just" eaLnBrk="1" hangingPunct="1">
              <a:buFont typeface="Wingdings" pitchFamily="2" charset="2"/>
              <a:buChar char="q"/>
            </a:pPr>
            <a:endParaRPr lang="ru-RU" sz="500" dirty="0" smtClean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buFont typeface="Wingdings" pitchFamily="2" charset="2"/>
              <a:buChar char="q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не размещается информация о деятельности антикоррупционных комиссий</a:t>
            </a:r>
          </a:p>
          <a:p>
            <a:pPr algn="just" eaLnBrk="1" hangingPunct="1">
              <a:buFont typeface="Wingdings" pitchFamily="2" charset="2"/>
              <a:buChar char="q"/>
            </a:pPr>
            <a:endParaRPr lang="ru-RU" sz="5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в подразделе «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Нормативные правовые и иные акты в сфере противодействия коррупции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» размещены неактуальные тексты НПА</a:t>
            </a:r>
          </a:p>
          <a:p>
            <a:pPr algn="just">
              <a:buFont typeface="Wingdings" pitchFamily="2" charset="2"/>
              <a:buChar char="q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в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подразделе «Формы документов, связанных с противодействием коррупции, для заполнения» не размещается полный перечень документов, связанных с противодействием коррупции</a:t>
            </a:r>
          </a:p>
        </p:txBody>
      </p:sp>
    </p:spTree>
    <p:extLst>
      <p:ext uri="{BB962C8B-B14F-4D97-AF65-F5344CB8AC3E}">
        <p14:creationId xmlns:p14="http://schemas.microsoft.com/office/powerpoint/2010/main" val="410038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683568" y="259358"/>
            <a:ext cx="6559146" cy="411558"/>
          </a:xfrm>
        </p:spPr>
        <p:txBody>
          <a:bodyPr>
            <a:noAutofit/>
          </a:bodyPr>
          <a:lstStyle/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1. Подраздел </a:t>
            </a:r>
            <a:r>
              <a:rPr lang="ru-RU" sz="1400" b="1" dirty="0" smtClean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«Комиссия </a:t>
            </a:r>
            <a:r>
              <a:rPr lang="ru-RU" sz="1400" b="1" dirty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координации работы </a:t>
            </a:r>
            <a:r>
              <a:rPr lang="ru-RU" sz="1400" b="1" dirty="0" smtClean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 smtClean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400" b="1" dirty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противодействию коррупции в Республике Татарстан</a:t>
            </a:r>
            <a:r>
              <a:rPr lang="ru-RU" sz="1400" b="1" dirty="0" smtClean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04248" y="4761691"/>
            <a:ext cx="2133600" cy="273844"/>
          </a:xfrm>
        </p:spPr>
        <p:txBody>
          <a:bodyPr/>
          <a:lstStyle/>
          <a:p>
            <a:pPr>
              <a:defRPr/>
            </a:pPr>
            <a:fld id="{8E918D93-51EE-47D7-B4B5-22C9970D66D4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4" name="AutoShape 6" descr="https://sgnorilsk.ru/uploads/item/maxresdefault-25a135c8d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s://sgnorilsk.ru/uploads/item/maxresdefault-25a135c8d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https://sgnorilsk.ru/uploads/item/maxresdefault-25a135c8d5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3" descr="https://tvernews.ru/uploads/UWPnMozmte2aAQMqP2iKTrtQM3RPtH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15" descr="https://tvernews.ru/uploads/UWPnMozmte2aAQMqP2iKTrtQM3RPtH.p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7" descr="https://www.fresher.ru/manager_content/9-2017/rabota-v-dekrete-a-pochemu-by-i-da/4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9" descr="https://www.fresher.ru/manager_content/9-2017/rabota-v-dekrete-a-pochemu-by-i-da/4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" descr="https://pbs.twimg.com/media/EUl_P4FX0AA7qpP.jpg:large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6" descr="https://m.realnoevremya.ru/uploads/article/c6/8e/2918754925a52112.jp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6" descr="https://mail.tatar.ru/owa/service.svc/s/GetFileAttachment?id=AAMkAGJjOTJmMDkxLWMzMzUtNDg4NS1hZDFhLWI3NjVkYzc0ZjQxZABGAAAAAACqmLKkzCSlQoDua8RCgqjrBwB3pZLmEza0S4DdDqsASnogAAAAAAENAAB3pZLmEza0S4DdDqsASnogAAYV5qOPAAABEgAQAA37lRn5pPlMiAE5a8Koy3w%3D&amp;X-OWA-CANARY=jLDBqrwrqUanufdIXiilnt-DJucnstgIJMODgudj1nguSkqLhkHQlsfu_kqyRdGoBcP7_yN8z1g.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91071" y="24252"/>
            <a:ext cx="61278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701897"/>
            <a:ext cx="3971660" cy="3100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7452320" y="137935"/>
            <a:ext cx="1512169" cy="6159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Актуализация не требуется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Заголовок 16"/>
          <p:cNvSpPr txBox="1">
            <a:spLocks/>
          </p:cNvSpPr>
          <p:nvPr/>
        </p:nvSpPr>
        <p:spPr>
          <a:xfrm>
            <a:off x="730250" y="769779"/>
            <a:ext cx="6559146" cy="7163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just">
              <a:buFont typeface="Wingdings" pitchFamily="2" charset="2"/>
              <a:buChar char="q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Должно быть обеспечено наличие гиперссылки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к соответствующему подразделу официального сайта Раиса Республики Татарстан 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3" descr="C:\Users\user1\Downloads\оппл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59800"/>
            <a:ext cx="4188337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трелка вправо 14"/>
          <p:cNvSpPr/>
          <p:nvPr/>
        </p:nvSpPr>
        <p:spPr>
          <a:xfrm rot="18093040">
            <a:off x="2809681" y="3155729"/>
            <a:ext cx="2671557" cy="352435"/>
          </a:xfrm>
          <a:prstGeom prst="rightArrow">
            <a:avLst>
              <a:gd name="adj1" fmla="val 33211"/>
              <a:gd name="adj2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11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939232" y="100715"/>
            <a:ext cx="4424856" cy="262091"/>
          </a:xfrm>
        </p:spPr>
        <p:txBody>
          <a:bodyPr>
            <a:noAutofit/>
          </a:bodyPr>
          <a:lstStyle/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2. Подраздел </a:t>
            </a:r>
            <a:r>
              <a:rPr lang="ru-RU" sz="1400" b="1" dirty="0" smtClean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«Антикоррупционная экспертиза»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04248" y="4761691"/>
            <a:ext cx="2133600" cy="273844"/>
          </a:xfrm>
        </p:spPr>
        <p:txBody>
          <a:bodyPr/>
          <a:lstStyle/>
          <a:p>
            <a:pPr>
              <a:defRPr/>
            </a:pPr>
            <a:fld id="{8E918D93-51EE-47D7-B4B5-22C9970D66D4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4" name="AutoShape 6" descr="https://sgnorilsk.ru/uploads/item/maxresdefault-25a135c8d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s://sgnorilsk.ru/uploads/item/maxresdefault-25a135c8d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https://sgnorilsk.ru/uploads/item/maxresdefault-25a135c8d5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3" descr="https://tvernews.ru/uploads/UWPnMozmte2aAQMqP2iKTrtQM3RPtH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15" descr="https://tvernews.ru/uploads/UWPnMozmte2aAQMqP2iKTrtQM3RPtH.p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7" descr="https://www.fresher.ru/manager_content/9-2017/rabota-v-dekrete-a-pochemu-by-i-da/4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9" descr="https://www.fresher.ru/manager_content/9-2017/rabota-v-dekrete-a-pochemu-by-i-da/4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" descr="https://pbs.twimg.com/media/EUl_P4FX0AA7qpP.jpg:large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6" descr="https://m.realnoevremya.ru/uploads/article/c6/8e/2918754925a52112.jp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6" descr="https://mail.tatar.ru/owa/service.svc/s/GetFileAttachment?id=AAMkAGJjOTJmMDkxLWMzMzUtNDg4NS1hZDFhLWI3NjVkYzc0ZjQxZABGAAAAAACqmLKkzCSlQoDua8RCgqjrBwB3pZLmEza0S4DdDqsASnogAAAAAAENAAB3pZLmEza0S4DdDqsASnogAAYV5qOPAAABEgAQAA37lRn5pPlMiAE5a8Koy3w%3D&amp;X-OWA-CANARY=jLDBqrwrqUanufdIXiilnt-DJucnstgIJMODgudj1nguSkqLhkHQlsfu_kqyRdGoBcP7_yN8z1g.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91071" y="24252"/>
            <a:ext cx="61278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73" y="1779663"/>
            <a:ext cx="382733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Стрелка вправо 23"/>
          <p:cNvSpPr/>
          <p:nvPr/>
        </p:nvSpPr>
        <p:spPr>
          <a:xfrm rot="8742596">
            <a:off x="2556021" y="3738879"/>
            <a:ext cx="319991" cy="352435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20539214">
            <a:off x="2641303" y="3868049"/>
            <a:ext cx="3559129" cy="352435"/>
          </a:xfrm>
          <a:prstGeom prst="rightArrow">
            <a:avLst>
              <a:gd name="adj1" fmla="val 36180"/>
              <a:gd name="adj2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977775" y="126928"/>
            <a:ext cx="1907995" cy="5478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Требуется размещение проектов НПА по мере их разработки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Заголовок 16"/>
          <p:cNvSpPr txBox="1">
            <a:spLocks/>
          </p:cNvSpPr>
          <p:nvPr/>
        </p:nvSpPr>
        <p:spPr>
          <a:xfrm>
            <a:off x="623391" y="400865"/>
            <a:ext cx="4944097" cy="4836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 algn="just">
              <a:buFont typeface="Wingdings" pitchFamily="2" charset="2"/>
              <a:buChar char="q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Необходимо обеспечить связь гиперссылки с сайтом http://tatarstan.ru/regulation», где обеспечивается доступ:</a:t>
            </a:r>
          </a:p>
          <a:p>
            <a:pPr marL="171450" indent="-171450" algn="just">
              <a:buFont typeface="Wingdings" pitchFamily="2" charset="2"/>
              <a:buChar char="q"/>
            </a:pPr>
            <a:endParaRPr lang="ru-RU" sz="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Заголовок 16"/>
          <p:cNvSpPr txBox="1">
            <a:spLocks/>
          </p:cNvSpPr>
          <p:nvPr/>
        </p:nvSpPr>
        <p:spPr>
          <a:xfrm>
            <a:off x="628249" y="922338"/>
            <a:ext cx="4840572" cy="7163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 algn="just">
              <a:buFont typeface="Wingdings" pitchFamily="2" charset="2"/>
              <a:buChar char="§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к проектам НПА, разработанных органом, с указанием дат начала и окончания приема заключений от независимых экспертов, контактных данных лиц, ответственных за прием таких заключений (Ф.И.О., номер служебного телефона и адрес электронной почты)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Заголовок 16"/>
          <p:cNvSpPr txBox="1">
            <a:spLocks/>
          </p:cNvSpPr>
          <p:nvPr/>
        </p:nvSpPr>
        <p:spPr>
          <a:xfrm>
            <a:off x="5567488" y="868218"/>
            <a:ext cx="3528392" cy="5514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 algn="just">
              <a:buFont typeface="Wingdings" pitchFamily="2" charset="2"/>
              <a:buChar char="§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к проектам НПА органов государственной власти РТ и органов местного самоуправления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user1\Downloads\наглшр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89" y="3905546"/>
            <a:ext cx="1621075" cy="120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user1\Downloads\лрлдлдо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909" y="2686694"/>
            <a:ext cx="2638377" cy="245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user1\Downloads\орргпгло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895" y="1625230"/>
            <a:ext cx="2024470" cy="152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трелка вправо 14"/>
          <p:cNvSpPr/>
          <p:nvPr/>
        </p:nvSpPr>
        <p:spPr>
          <a:xfrm rot="19337801">
            <a:off x="3749277" y="2653629"/>
            <a:ext cx="473809" cy="352435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35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1\Downloads\гполоод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896" y="2427735"/>
            <a:ext cx="417656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1\Downloads\ппилплрл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2427734"/>
            <a:ext cx="3662808" cy="266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39552" y="106959"/>
            <a:ext cx="6336704" cy="358179"/>
          </a:xfrm>
        </p:spPr>
        <p:txBody>
          <a:bodyPr>
            <a:noAutofit/>
          </a:bodyPr>
          <a:lstStyle/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Подраздел </a:t>
            </a:r>
            <a:r>
              <a:rPr lang="ru-RU" sz="1400" b="1" dirty="0" smtClean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«Обратная </a:t>
            </a:r>
            <a:r>
              <a:rPr lang="ru-RU" sz="1400" b="1" dirty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связь для сообщений о фактах </a:t>
            </a:r>
            <a:r>
              <a:rPr lang="ru-RU" sz="1400" b="1" dirty="0" smtClean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коррупции»</a:t>
            </a:r>
            <a:endParaRPr lang="ru-RU" sz="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04248" y="4761691"/>
            <a:ext cx="2133600" cy="273844"/>
          </a:xfrm>
        </p:spPr>
        <p:txBody>
          <a:bodyPr/>
          <a:lstStyle/>
          <a:p>
            <a:pPr>
              <a:defRPr/>
            </a:pPr>
            <a:fld id="{8E918D93-51EE-47D7-B4B5-22C9970D66D4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4" name="AutoShape 6" descr="https://sgnorilsk.ru/uploads/item/maxresdefault-25a135c8d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s://sgnorilsk.ru/uploads/item/maxresdefault-25a135c8d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https://sgnorilsk.ru/uploads/item/maxresdefault-25a135c8d5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3" descr="https://tvernews.ru/uploads/UWPnMozmte2aAQMqP2iKTrtQM3RPtH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15" descr="https://tvernews.ru/uploads/UWPnMozmte2aAQMqP2iKTrtQM3RPtH.p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7" descr="https://www.fresher.ru/manager_content/9-2017/rabota-v-dekrete-a-pochemu-by-i-da/4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9" descr="https://www.fresher.ru/manager_content/9-2017/rabota-v-dekrete-a-pochemu-by-i-da/4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" descr="https://pbs.twimg.com/media/EUl_P4FX0AA7qpP.jpg:large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6" descr="https://m.realnoevremya.ru/uploads/article/c6/8e/2918754925a52112.jp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6" descr="https://mail.tatar.ru/owa/service.svc/s/GetFileAttachment?id=AAMkAGJjOTJmMDkxLWMzMzUtNDg4NS1hZDFhLWI3NjVkYzc0ZjQxZABGAAAAAACqmLKkzCSlQoDua8RCgqjrBwB3pZLmEza0S4DdDqsASnogAAAAAAENAAB3pZLmEza0S4DdDqsASnogAAYV5qOPAAABEgAQAA37lRn5pPlMiAE5a8Koy3w%3D&amp;X-OWA-CANARY=jLDBqrwrqUanufdIXiilnt-DJucnstgIJMODgudj1nguSkqLhkHQlsfu_kqyRdGoBcP7_yN8z1g.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36873" y="43391"/>
            <a:ext cx="61278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941038" y="83224"/>
            <a:ext cx="2062974" cy="603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Требуется ежеквартальная актуализация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Заголовок 16"/>
          <p:cNvSpPr txBox="1">
            <a:spLocks/>
          </p:cNvSpPr>
          <p:nvPr/>
        </p:nvSpPr>
        <p:spPr>
          <a:xfrm>
            <a:off x="694586" y="1379537"/>
            <a:ext cx="8028620" cy="568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 algn="l">
              <a:buFont typeface="Wingdings" pitchFamily="2" charset="2"/>
              <a:buChar char="q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порядок рассмотрения обращений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граждан</a:t>
            </a:r>
            <a:endParaRPr lang="ru-RU" sz="500" dirty="0" smtClean="0">
              <a:latin typeface="Arial" pitchFamily="34" charset="0"/>
              <a:cs typeface="Arial" pitchFamily="34" charset="0"/>
            </a:endParaRPr>
          </a:p>
          <a:p>
            <a:pPr marL="171450" indent="-171450" algn="l">
              <a:buFont typeface="Wingdings" pitchFamily="2" charset="2"/>
              <a:buChar char="q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информацию о:</a:t>
            </a:r>
          </a:p>
          <a:p>
            <a:pPr marL="171450" indent="-171450" algn="l">
              <a:buFont typeface="Wingdings" pitchFamily="2" charset="2"/>
              <a:buChar char="§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способах беспрепятственного направления обращений (сообщений) о фактах коррупции, «горячей линии», «телефона доверия», отправке почтовых сообщений, форме направления сообщений гражданами и организациями через сайт</a:t>
            </a:r>
          </a:p>
          <a:p>
            <a:pPr marL="171450" indent="-171450" algn="l">
              <a:buFont typeface="Wingdings" pitchFamily="2" charset="2"/>
              <a:buChar char="§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должностном лице, ответственном за работу по профилактике коррупционных и иных правонарушений </a:t>
            </a:r>
            <a:br>
              <a:rPr lang="ru-RU" sz="1200" dirty="0" smtClean="0"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latin typeface="Arial" pitchFamily="34" charset="0"/>
                <a:cs typeface="Arial" pitchFamily="34" charset="0"/>
              </a:rPr>
              <a:t>(Ф.И.О., должность, номер телефона)</a:t>
            </a:r>
          </a:p>
          <a:p>
            <a:pPr marL="171450" indent="-171450" algn="l">
              <a:buFont typeface="Wingdings" pitchFamily="2" charset="2"/>
              <a:buChar char="§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результатах рассмотрения поступивших сообщений и обращений (не реже одного раза в квартал)</a:t>
            </a:r>
            <a:r>
              <a:rPr lang="ru-RU" sz="5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500" dirty="0" smtClean="0">
                <a:latin typeface="Arial" pitchFamily="34" charset="0"/>
                <a:cs typeface="Arial" pitchFamily="34" charset="0"/>
              </a:rPr>
            </a:br>
            <a:endParaRPr lang="ru-RU" sz="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Заголовок 16"/>
          <p:cNvSpPr txBox="1">
            <a:spLocks/>
          </p:cNvSpPr>
          <p:nvPr/>
        </p:nvSpPr>
        <p:spPr>
          <a:xfrm>
            <a:off x="694587" y="457734"/>
            <a:ext cx="5893638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200" dirty="0">
                <a:latin typeface="Arial" pitchFamily="34" charset="0"/>
                <a:cs typeface="Arial" pitchFamily="34" charset="0"/>
              </a:rPr>
              <a:t>Должен быть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перекрестным с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подразделом «Обращения граждан» сайта и содержать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14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636873" y="77145"/>
            <a:ext cx="6167375" cy="609600"/>
          </a:xfrm>
        </p:spPr>
        <p:txBody>
          <a:bodyPr>
            <a:noAutofit/>
          </a:bodyPr>
          <a:lstStyle/>
          <a:p>
            <a:pPr algn="just"/>
            <a:r>
              <a:rPr lang="ru-RU" sz="1300" dirty="0" smtClean="0">
                <a:latin typeface="Arial" pitchFamily="34" charset="0"/>
                <a:cs typeface="Arial" pitchFamily="34" charset="0"/>
              </a:rPr>
              <a:t>4. Подраздел </a:t>
            </a:r>
            <a:r>
              <a:rPr lang="ru-RU" sz="1300" b="1" dirty="0" smtClean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«Ведомственная антикоррупционная программа органа»</a:t>
            </a:r>
            <a:endParaRPr lang="ru-RU" sz="1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04248" y="4761691"/>
            <a:ext cx="2133600" cy="273844"/>
          </a:xfrm>
        </p:spPr>
        <p:txBody>
          <a:bodyPr/>
          <a:lstStyle/>
          <a:p>
            <a:pPr>
              <a:defRPr/>
            </a:pPr>
            <a:fld id="{8E918D93-51EE-47D7-B4B5-22C9970D66D4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4" name="AutoShape 6" descr="https://sgnorilsk.ru/uploads/item/maxresdefault-25a135c8d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s://sgnorilsk.ru/uploads/item/maxresdefault-25a135c8d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https://sgnorilsk.ru/uploads/item/maxresdefault-25a135c8d5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3" descr="https://tvernews.ru/uploads/UWPnMozmte2aAQMqP2iKTrtQM3RPtH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15" descr="https://tvernews.ru/uploads/UWPnMozmte2aAQMqP2iKTrtQM3RPtH.p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7" descr="https://www.fresher.ru/manager_content/9-2017/rabota-v-dekrete-a-pochemu-by-i-da/4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9" descr="https://www.fresher.ru/manager_content/9-2017/rabota-v-dekrete-a-pochemu-by-i-da/4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" descr="https://pbs.twimg.com/media/EUl_P4FX0AA7qpP.jpg:large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6" descr="https://m.realnoevremya.ru/uploads/article/c6/8e/2918754925a52112.jp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6" descr="https://mail.tatar.ru/owa/service.svc/s/GetFileAttachment?id=AAMkAGJjOTJmMDkxLWMzMzUtNDg4NS1hZDFhLWI3NjVkYzc0ZjQxZABGAAAAAACqmLKkzCSlQoDua8RCgqjrBwB3pZLmEza0S4DdDqsASnogAAAAAAENAAB3pZLmEza0S4DdDqsASnogAAYV5qOPAAABEgAQAA37lRn5pPlMiAE5a8Koy3w%3D&amp;X-OWA-CANARY=jLDBqrwrqUanufdIXiilnt-DJucnstgIJMODgudj1nguSkqLhkHQlsfu_kqyRdGoBcP7_yN8z1g.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36873" y="43391"/>
            <a:ext cx="61278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012944" y="120353"/>
            <a:ext cx="2034635" cy="6495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Требуется ежеквартальная актуализация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Стрелка вправо 37"/>
          <p:cNvSpPr/>
          <p:nvPr/>
        </p:nvSpPr>
        <p:spPr>
          <a:xfrm>
            <a:off x="4644008" y="2133347"/>
            <a:ext cx="432048" cy="366395"/>
          </a:xfrm>
          <a:prstGeom prst="rightArrow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Заголовок 16"/>
          <p:cNvSpPr txBox="1">
            <a:spLocks/>
          </p:cNvSpPr>
          <p:nvPr/>
        </p:nvSpPr>
        <p:spPr>
          <a:xfrm>
            <a:off x="744726" y="769937"/>
            <a:ext cx="8028620" cy="1190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Должен содержать:</a:t>
            </a:r>
          </a:p>
          <a:p>
            <a:pPr algn="l"/>
            <a:endParaRPr lang="ru-RU" sz="500" dirty="0" smtClean="0">
              <a:latin typeface="Arial" pitchFamily="34" charset="0"/>
              <a:cs typeface="Arial" pitchFamily="34" charset="0"/>
            </a:endParaRPr>
          </a:p>
          <a:p>
            <a:pPr marL="171450" indent="-171450" algn="l">
              <a:buFont typeface="Wingdings" pitchFamily="2" charset="2"/>
              <a:buChar char="q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текст антикоррупционной программы, утвержденной приказом руководителя органа, </a:t>
            </a:r>
            <a:br>
              <a:rPr lang="ru-RU" sz="1200" dirty="0" smtClean="0"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latin typeface="Arial" pitchFamily="34" charset="0"/>
                <a:cs typeface="Arial" pitchFamily="34" charset="0"/>
              </a:rPr>
              <a:t>с указанием его реквизитов</a:t>
            </a:r>
          </a:p>
          <a:p>
            <a:pPr marL="171450" indent="-171450" algn="l">
              <a:buFont typeface="Wingdings" pitchFamily="2" charset="2"/>
              <a:buChar char="q"/>
            </a:pPr>
            <a:endParaRPr lang="ru-RU" sz="500" dirty="0" smtClean="0">
              <a:latin typeface="Arial" pitchFamily="34" charset="0"/>
              <a:cs typeface="Arial" pitchFamily="34" charset="0"/>
            </a:endParaRPr>
          </a:p>
          <a:p>
            <a:pPr marL="171450" indent="-171450" algn="l">
              <a:buFont typeface="Wingdings" pitchFamily="2" charset="2"/>
              <a:buChar char="q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тексты правовых актов о внесении изменений в указанную программу (при наличии)</a:t>
            </a:r>
          </a:p>
          <a:p>
            <a:pPr marL="171450" indent="-171450" algn="l">
              <a:buFont typeface="Wingdings" pitchFamily="2" charset="2"/>
              <a:buChar char="q"/>
            </a:pPr>
            <a:endParaRPr lang="ru-RU" sz="500" dirty="0" smtClean="0">
              <a:latin typeface="Arial" pitchFamily="34" charset="0"/>
              <a:cs typeface="Arial" pitchFamily="34" charset="0"/>
            </a:endParaRPr>
          </a:p>
          <a:p>
            <a:pPr marL="171450" indent="-171450" algn="l">
              <a:buFont typeface="Wingdings" pitchFamily="2" charset="2"/>
              <a:buChar char="q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ежеквартальную информацию о выполнении ведомственной антикоррупционной программы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user1\Downloads\дльлдтл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19" y="2234379"/>
            <a:ext cx="3587862" cy="195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Стрелка вправо 31"/>
          <p:cNvSpPr/>
          <p:nvPr/>
        </p:nvSpPr>
        <p:spPr>
          <a:xfrm>
            <a:off x="549151" y="3507854"/>
            <a:ext cx="368424" cy="366395"/>
          </a:xfrm>
          <a:prstGeom prst="rightArrow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>
            <a:off x="549151" y="3861539"/>
            <a:ext cx="368424" cy="366395"/>
          </a:xfrm>
          <a:prstGeom prst="rightArrow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user1\Downloads\одджь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2204160"/>
            <a:ext cx="3168352" cy="176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1\Downloads\рдлоллооьл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311" y="4041960"/>
            <a:ext cx="2795838" cy="110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Стрелка вправо 28"/>
          <p:cNvSpPr/>
          <p:nvPr/>
        </p:nvSpPr>
        <p:spPr>
          <a:xfrm>
            <a:off x="4748618" y="4009861"/>
            <a:ext cx="432048" cy="366395"/>
          </a:xfrm>
          <a:prstGeom prst="rightArrow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90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10681</TotalTime>
  <Words>1639</Words>
  <Application>Microsoft Office PowerPoint</Application>
  <PresentationFormat>Экран (16:9)</PresentationFormat>
  <Paragraphs>270</Paragraphs>
  <Slides>22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В разделе «Противодействие коррупции» должна содержаться информация  об антикоррупционной работе органов в виде списка последовательных гиперссылок на отдельные подразделы сайта, посвященные следующим направлениям антикоррупционной работы:</vt:lpstr>
      <vt:lpstr>Презентация PowerPoint</vt:lpstr>
      <vt:lpstr>Недостатки, выявляемые в ходе мониторинга раздела «Противодействие коррупции»:</vt:lpstr>
      <vt:lpstr>1. Подраздел «Комиссия по координации работы  по противодействию коррупции в Республике Татарстан»</vt:lpstr>
      <vt:lpstr>2. Подраздел «Антикоррупционная экспертиза»</vt:lpstr>
      <vt:lpstr>3. Подраздел «Обратная связь для сообщений о фактах коррупции»</vt:lpstr>
      <vt:lpstr>4. Подраздел «Ведомственная антикоррупционная программа органа»</vt:lpstr>
      <vt:lpstr>5. Подраздел «Сведения о доходах, расходах, об имуществе  и обязательствах имущественного характера лиц, замещающих должности государственной гражданской  (муниципальной) службы в органе, и членов их семей»</vt:lpstr>
      <vt:lpstr>6. Подраздел «Комиссия при руководителе государственного органа по противодействию коррупции» (по координации работы по противодействию коррупции)</vt:lpstr>
      <vt:lpstr>7. Подраздел «Комиссия по соблюдению требований  к служебному поведению государственных гражданских (муниципальных) служащих  и урегулированию конфликта интересов»</vt:lpstr>
      <vt:lpstr>8. Подраздел «Ответственные лица  за работу по профилактике коррупционных  и иных правонарушений в органе» </vt:lpstr>
      <vt:lpstr>9. Подраздел «Отчеты о мерах по реализации антикоррупционной политики в органе»</vt:lpstr>
      <vt:lpstr>10. Подраздел «Результаты антикоррупционной экспертизы нормативных правовых актов и проектов нормативных правовых актов, проведенной органом»</vt:lpstr>
      <vt:lpstr>11. Подраздел «Опрос общественного мнения, анкетирование»</vt:lpstr>
      <vt:lpstr>12.(1) Подраздел «Нормативные правовые и иные акты в сфере противодействия коррупции»</vt:lpstr>
      <vt:lpstr>12.(2) Подраздел «Нормативные правовые и иные акты  в сфере противодействия коррупции»</vt:lpstr>
      <vt:lpstr>13.(1) Подраздел «Формы документов, связанных  с противодействием коррупции, для заполнения»</vt:lpstr>
      <vt:lpstr>13.(2) Подраздел «Формы документов, связанных  с противодействием коррупции, для заполнения»</vt:lpstr>
      <vt:lpstr>14. Подраздел «Методические материалы, доклады, отчеты, обзоры, памятки, статистическая и иная информация по вопросам противодействия коррупции»</vt:lpstr>
      <vt:lpstr>Заключительные положения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Диляра</dc:creator>
  <cp:lastModifiedBy>user1</cp:lastModifiedBy>
  <cp:revision>1214</cp:revision>
  <cp:lastPrinted>2021-08-24T08:14:45Z</cp:lastPrinted>
  <dcterms:created xsi:type="dcterms:W3CDTF">2019-02-05T07:12:38Z</dcterms:created>
  <dcterms:modified xsi:type="dcterms:W3CDTF">2025-04-14T10:07:22Z</dcterms:modified>
</cp:coreProperties>
</file>